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Lst>
  <p:sldSz cy="5143500" cx="9144000"/>
  <p:notesSz cx="6858000" cy="9144000"/>
  <p:embeddedFontLst>
    <p:embeddedFont>
      <p:font typeface="Raleway"/>
      <p:regular r:id="rId271"/>
      <p:bold r:id="rId272"/>
      <p:italic r:id="rId273"/>
      <p:boldItalic r:id="rId274"/>
    </p:embeddedFont>
    <p:embeddedFont>
      <p:font typeface="Lato"/>
      <p:regular r:id="rId275"/>
      <p:bold r:id="rId276"/>
      <p:italic r:id="rId277"/>
      <p:boldItalic r:id="rId2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E6ECA1-852A-4661-A148-AB25CF7476F7}">
  <a:tblStyle styleId="{61E6ECA1-852A-4661-A148-AB25CF7476F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font" Target="fonts/Raleway-regular.fntdata"/><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font" Target="fonts/Lato-regular.fntdata"/><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font" Target="fonts/Raleway-boldItalic.fntdata"/><Relationship Id="rId152" Type="http://schemas.openxmlformats.org/officeDocument/2006/relationships/slide" Target="slides/slide146.xml"/><Relationship Id="rId273" Type="http://schemas.openxmlformats.org/officeDocument/2006/relationships/font" Target="fonts/Raleway-italic.fntdata"/><Relationship Id="rId151" Type="http://schemas.openxmlformats.org/officeDocument/2006/relationships/slide" Target="slides/slide145.xml"/><Relationship Id="rId272" Type="http://schemas.openxmlformats.org/officeDocument/2006/relationships/font" Target="fonts/Raleway-bold.fntdata"/><Relationship Id="rId158" Type="http://schemas.openxmlformats.org/officeDocument/2006/relationships/slide" Target="slides/slide152.xml"/><Relationship Id="rId157" Type="http://schemas.openxmlformats.org/officeDocument/2006/relationships/slide" Target="slides/slide151.xml"/><Relationship Id="rId278" Type="http://schemas.openxmlformats.org/officeDocument/2006/relationships/font" Target="fonts/Lato-boldItalic.fntdata"/><Relationship Id="rId156" Type="http://schemas.openxmlformats.org/officeDocument/2006/relationships/slide" Target="slides/slide150.xml"/><Relationship Id="rId277" Type="http://schemas.openxmlformats.org/officeDocument/2006/relationships/font" Target="fonts/Lato-italic.fntdata"/><Relationship Id="rId155" Type="http://schemas.openxmlformats.org/officeDocument/2006/relationships/slide" Target="slides/slide149.xml"/><Relationship Id="rId276" Type="http://schemas.openxmlformats.org/officeDocument/2006/relationships/font" Target="fonts/Lato-bold.fntdata"/><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NP312i8m44Jl-Oeb9ptq1mIbKWGldXGyRzjG8ib6qbImuh_RR4jIp27BliaCGye-e0-3DQ8nsFTGeOUFWEbSWzVK0Q5LwxtsI2q3TfweqwGssuMuPm9V8LpzK4q0V26DAEO1Euw4FSWZ0va5pexApRrTG9aJZCLHyBtsnrqcdDptmKnDizkwMXljn39N2PUPo2pbbBEZDbQ8Fr8K1yXFAgymg2Ia-l-SUoLSAce7Qtu0"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TP7DQeGm4CVlynI3f_RW2nHQn59QUf12ds3KgH_632Jn86NVVMVPoBgH5Hp8x_-Ha1G-a0lBR00QGzxZ3pil5ly1zViDRh0T_WtEXufctaD3H-Pf_M9Zv2ckhUhFYU5Jf2rNlhUS0AGUkGd8au3--7BR5Lyn-vWaYznGWhVeA9hLSGX_YzfKESIhfNFIxohgfHtWCjAAKbcsAMa5zQGLyURo_0sl1trtJ87tV9G7GYoE0XHiMtsJCm00" TargetMode="Externa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74a151fa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4a151fa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http://www.plantuml.com/plantuml/uml/NP312i8m44Jl-Oeb9ptq1mIbKWGldXGyRzjG8ib6qbImuh_RR4jIp27BliaCGye-e0-3DQ8nsFTGeOUFWEbSWzVK0Q5LwxtsI2q3TfweqwGssuMuPm9V8LpzK4q0V26DAEO1Euw4FSWZ0va5pexApRrTG9aJZCLHyBtsnrqcdDptmKnDizkwMXljn39N2PUPo2pbbBEZDbQ8Fr8K1yXFAgymg2Ia-l-SUoLSAce7Qtu0</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82d9dd3dfd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82d9dd3dfd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82d9dd3dfd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82d9dd3dfd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82d9dd3dfd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82d9dd3dfd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82d9dd3dfd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82d9dd3dfd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82d9dd3dfd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82d9dd3dfd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82d9dd3dfd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82d9dd3dfd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82d9dd3dfd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82d9dd3dfd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82d9dd3dfd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82d9dd3dfd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82d9dd3dfd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82d9dd3dfd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82d9dd3dfd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82d9dd3dfd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82d9dd3df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2d9dd3df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82d9dd3dfd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82d9dd3dfd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82d9dd3dfd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82d9dd3dfd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82d9dd3dfd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82d9dd3dfd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82d9dd3dfd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82d9dd3df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82d9dd3dfd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82d9dd3dfd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82d9dd3dfd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82d9dd3dfd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82d9dd3dfd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82d9dd3dfd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82d9dd3dfd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82d9dd3dfd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82d9dd3dfd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82d9dd3dfd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82d9dd3dfd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82d9dd3dfd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82d9dd3df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2d9dd3df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82d9dd3dfd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82d9dd3dfd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82d9dd3dfd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82d9dd3dfd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82d9dd3dfd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82d9dd3dfd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82d9dd3dfd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82d9dd3dfd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82d9dd3dfd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82d9dd3dfd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82d9dd3dfd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82d9dd3dfd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82d9dd3dfd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82d9dd3dfd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82d9dd3dfd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82d9dd3dfd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82d9dd3dfd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82d9dd3dfd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82d9dd3dfd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82d9dd3dfd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82d9dd3df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2d9dd3df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82d9dd3dfd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82d9dd3dfd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82d9dd3dfd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82d9dd3dfd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82d9dd3dfd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82d9dd3dfd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82d9dd3dfd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82d9dd3dfd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82d9dd3dfd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82d9dd3dfd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82d9dd3dfd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82d9dd3dfd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82d9dd3dfd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82d9dd3dfd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82d9dd3dfd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82d9dd3dfd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82d9dd3dfd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82d9dd3dfd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82d9dd3dfd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82d9dd3dfd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82d9dd3df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2d9dd3df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82d9dd3dfd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82d9dd3dfd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82d9dd3dfd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82d9dd3dfd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82d9dd3dfd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82d9dd3dfd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82d9dd3dfd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82d9dd3dfd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82d9dd3dfd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82d9dd3dfd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82d9dd3dfd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82d9dd3dfd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82d9dd3dfd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82d9dd3dfd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82d9dd3dfd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82d9dd3dfd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82d9dd3dfd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82d9dd3dfd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82d9dd3dfd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82d9dd3dfd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82d9dd3df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2d9dd3df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82d9dd3dfd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82d9dd3dfd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82d9dd3dfd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82d9dd3dfd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82d9dd3dfd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82d9dd3dfd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82d9dd3dfd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82d9dd3dfd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82d9dd3dfd_0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82d9dd3dfd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82d9dd3dfd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82d9dd3dfd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82d9dd3dfd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82d9dd3dfd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82d9dd3dfd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82d9dd3dfd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82d9dd3dfd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82d9dd3dfd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82d9dd3dfd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82d9dd3dfd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82d9dd3dfd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2d9dd3dfd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82d9dd3dfd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82d9dd3dfd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82d9dd3dfd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82d9dd3dfd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82d9dd3dfd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82d9dd3dfd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2d9dd3dfd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2d9dd3dfd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82d9dd3dfd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82d9dd3dfd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82d9dd3dfd_0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82d9dd3dfd_0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82d9dd3dfd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82d9dd3dfd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82d9dd3dfd_0_1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82d9dd3dfd_0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82d9dd3dfd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82d9dd3dfd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82d9dd3dfd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82d9dd3dfd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82d9dd3dfd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2d9dd3dfd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82d9dd3dfd_0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82d9dd3dfd_0_1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82d9dd3dfd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82d9dd3dfd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82d9dd3dfd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82d9dd3dfd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82d9dd3dfd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82d9dd3dfd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82d9dd3dfd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82d9dd3dfd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82d9dd3dfd_0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82d9dd3dfd_0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82d9dd3dfd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82d9dd3dfd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82d9dd3dfd_0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82d9dd3dfd_0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82d9dd3dfd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82d9dd3dfd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82d9dd3dfd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82d9dd3dfd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82d9dd3dfd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2d9dd3dfd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82d9dd3dfd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82d9dd3dfd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82d9dd3dfd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82d9dd3dfd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82d9dd3dfd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82d9dd3dfd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82d9dd3dfd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82d9dd3dfd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82d9dd3dfd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82d9dd3dfd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82d9dd3dfd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82d9dd3dfd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82d9dd3dfd_0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82d9dd3dfd_0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82d9dd3dfd_0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82d9dd3dfd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82d9dd3dfd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82d9dd3dfd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82d9dd3dfd_0_1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82d9dd3dfd_0_1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82d9dd3dfd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2d9dd3dfd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82d9dd3dfd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82d9dd3dfd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82d9dd3dfd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82d9dd3dfd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2d9dd3dfd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82d9dd3dfd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82d9dd3dfd_0_1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82d9dd3dfd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82d9dd3dfd_0_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82d9dd3dfd_0_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82d9dd3dfd_0_1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82d9dd3dfd_0_1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82d9dd3dfd_0_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82d9dd3dfd_0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82d9dd3dfd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82d9dd3dfd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82d9dd3dfd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82d9dd3dfd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82d9dd3dfd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82d9dd3dfd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580d4487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580d4487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82d9dd3df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2d9dd3dfd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82d9dd3dfd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82d9dd3dfd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82d9dd3dfd_0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82d9dd3dfd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82d9dd3dfd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82d9dd3dfd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82d9dd3dfd_0_1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82d9dd3dfd_0_1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82d9dd3dfd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82d9dd3dfd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82da454e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82da454e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82da454e4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82da454e4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82da454e4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82da454e4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82da454e4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82da454e4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82da454e4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82da454e4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2d9dd3df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2d9dd3df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82da454e4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82da454e4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82da454e4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82da454e4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82da454e4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82da454e4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82da454e4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82da454e4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82da454e4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82da454e4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82da454e4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82da454e4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82da454e4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82da454e4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82d9dd3dfd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82d9dd3dfd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82da454e4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82da454e4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82da454e4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82da454e4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82d9dd3dfd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2d9dd3dfd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82da454e4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82da454e4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82da454e4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82da454e4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82da454e4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82da454e4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82da454e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82da454e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82d9dd3dfd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82d9dd3dfd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82da454ec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82da454ec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82da454ec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82da454ec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82da454ec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82da454ec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82da454ec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82da454ec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82da454ec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82da454ec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82d9dd3dfd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82d9dd3dfd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82da454ec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82da454ec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82da454ec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82da454ec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82da454ec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82da454ec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82d9dd3dfd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82d9dd3dfd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82da454ec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82da454ec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82da454ec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82da454ec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82da454ec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82da454ec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82da454ec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82da454ec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82d9dd3dfd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82d9dd3dfd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82da454ec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82da454ec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82d9dd3dfd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2d9dd3dfd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83257b02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83257b02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82da454ec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82da454ec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83257b029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83257b029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83257b029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83257b029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82d9dd3dfd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82d9dd3dfd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83257b029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83257b029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83257b029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83257b029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83257b029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83257b029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83257b029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83257b029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83257b029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83257b029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82d9dd3dfd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82d9dd3dfd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83257b029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83257b029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83257b029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83257b029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83257b029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83257b029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83257b029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83257b029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83257b029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83257b029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83257b029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83257b029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83257b029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83257b029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8316a94d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8316a94d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77783ce29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77783ce29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87927c5343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87927c5343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82d9dd3df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82d9dd3df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77783ce2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77783ce2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83257b029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83257b029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8580d4487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8580d4487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77783ce29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77783ce29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782c3922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782c3922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82d9dd3dfd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82d9dd3dfd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82d9dd3dfd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2d9dd3dfd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82d9dd3dfd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2d9dd3dfd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8580d44873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580d44873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82d9dd3dfd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82d9dd3dfd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82d9dd3dfd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82d9dd3dfd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2d9dd3dfd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2d9dd3dfd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82d9dd3dfd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82d9dd3dfd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82d9dd3dfd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82d9dd3dfd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82d9dd3dfd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82d9dd3dfd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2d9dd3dfd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2d9dd3dfd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82d9dd3dfd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2d9dd3dfd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82d9dd3dfd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82d9dd3dfd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82d9dd3dfd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82d9dd3dfd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82d9dd3df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2d9dd3df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82d9dd3dfd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82d9dd3dfd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82d9dd3dfd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2d9dd3dfd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82d9dd3dfd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82d9dd3dfd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82d9dd3dfd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82d9dd3dfd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82d9dd3dfd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2d9dd3dfd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82d9dd3dfd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82d9dd3dfd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82d9dd3dfd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82d9dd3dfd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82d9dd3dfd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82d9dd3dfd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82d9dd3dfd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82d9dd3dfd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82d9dd3dfd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82d9dd3dfd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771d721c2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71d721c2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82d9dd3dfd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82d9dd3dfd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82d9dd3dfd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82d9dd3dfd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82d9dd3dfd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82d9dd3dfd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82d9dd3dfd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82d9dd3dfd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82d9dd3dfd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82d9dd3dfd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82d9dd3dfd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82d9dd3dfd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82d9dd3dfd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82d9dd3dfd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82d9dd3dfd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2d9dd3dfd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82d9dd3dfd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82d9dd3dfd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82d9dd3dfd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82d9dd3dfd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82d9dd3dfd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82d9dd3df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82d9dd3dfd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82d9dd3dfd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82d9dd3dfd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82d9dd3dfd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82d9dd3dfd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82d9dd3dfd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82d9dd3dfd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82d9dd3dfd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82d9dd3dfd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82d9dd3dfd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82d9dd3dfd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82d9dd3dfd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82d9dd3dfd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82d9dd3dfd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82d9dd3dfd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82d9dd3dfd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82d9dd3dfd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82d9dd3dfd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82d9dd3dfd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82d9dd3dfd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82d9dd3df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2d9dd3df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82d9dd3dfd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82d9dd3dfd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82d9dd3dfd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82d9dd3dfd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82d9dd3dfd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82d9dd3dfd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82d9dd3dfd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82d9dd3dfd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82d9dd3dfd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82d9dd3dfd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82d9dd3dfd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82d9dd3dfd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82d9dd3dfd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82d9dd3dfd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82d9dd3dfd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82d9dd3dfd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82d9dd3dfd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82d9dd3dfd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82d9dd3dfd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82d9dd3dfd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82d9dd3df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2d9dd3df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82d9dd3dfd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82d9dd3dfd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82d9dd3dfd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82d9dd3dfd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82d9dd3dfd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82d9dd3dfd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82d9dd3dfd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82d9dd3dfd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82d9dd3dfd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82d9dd3dfd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82d9dd3dfd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82d9dd3dfd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82d9dd3dfd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82d9dd3dfd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82d9dd3dfd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82d9dd3dfd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82d9dd3dfd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82d9dd3dfd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82d9dd3dfd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82d9dd3dfd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2d9dd3df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2d9dd3df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TP7DQeGm4CVlynI3f_RW2nHQn59QUf12ds3KgH_632Jn86NVVMVPoBgH5Hp8x_-Ha1G-a0lBR00QGzxZ3pil5ly1zViDRh0T_WtEXufctaD3H-Pf_M9Zv2ckhUhFYU5Jf2rNlhUS0AGUkGd8au3--7BR5Lyn-vWaYznGWhVeA9hLSGX_YzfKESIhfNFIxohgfHtWCjAAKbcsAMa5zQGLyURo_0sl1trtJ87tV9G7GYoE0XHiMtsJCm00</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82d9dd3dfd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82d9dd3dfd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82d9dd3dfd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82d9dd3dfd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82d9dd3dfd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82d9dd3dfd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82d9dd3dfd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82d9dd3dfd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82d9dd3dfd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82d9dd3dfd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82d9dd3dfd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82d9dd3dfd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82d9dd3dfd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82d9dd3dfd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82d9dd3dfd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82d9dd3dfd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82d9dd3dfd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82d9dd3dfd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82d9dd3dfd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82d9dd3dfd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4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4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4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4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5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5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4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4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4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5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 Id="rId3" Type="http://schemas.openxmlformats.org/officeDocument/2006/relationships/image" Target="../media/image5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4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 Id="rId3" Type="http://schemas.openxmlformats.org/officeDocument/2006/relationships/image" Target="../media/image5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5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6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5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 Id="rId3" Type="http://schemas.openxmlformats.org/officeDocument/2006/relationships/image" Target="../media/image5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5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0.xml"/><Relationship Id="rId3" Type="http://schemas.openxmlformats.org/officeDocument/2006/relationships/image" Target="../media/image6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6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 Id="rId3" Type="http://schemas.openxmlformats.org/officeDocument/2006/relationships/image" Target="../media/image6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 Id="rId3" Type="http://schemas.openxmlformats.org/officeDocument/2006/relationships/image" Target="../media/image7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6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6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7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6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6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9.xml"/><Relationship Id="rId3" Type="http://schemas.openxmlformats.org/officeDocument/2006/relationships/image" Target="../media/image6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6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4.xml"/><Relationship Id="rId3" Type="http://schemas.openxmlformats.org/officeDocument/2006/relationships/image" Target="../media/image7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5.xml"/><Relationship Id="rId3" Type="http://schemas.openxmlformats.org/officeDocument/2006/relationships/image" Target="../media/image75.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7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0.xml"/><Relationship Id="rId3" Type="http://schemas.openxmlformats.org/officeDocument/2006/relationships/image" Target="../media/image7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3.xml"/><Relationship Id="rId3" Type="http://schemas.openxmlformats.org/officeDocument/2006/relationships/image" Target="../media/image76.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5.xml"/><Relationship Id="rId3" Type="http://schemas.openxmlformats.org/officeDocument/2006/relationships/image" Target="../media/image77.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8.xml"/><Relationship Id="rId3" Type="http://schemas.openxmlformats.org/officeDocument/2006/relationships/image" Target="../media/image78.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80.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79.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8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5.xml"/><Relationship Id="rId3" Type="http://schemas.openxmlformats.org/officeDocument/2006/relationships/image" Target="../media/image82.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83.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1.xml"/><Relationship Id="rId3" Type="http://schemas.openxmlformats.org/officeDocument/2006/relationships/image" Target="../media/image87.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85.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84.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90.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86.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88.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2.xml"/><Relationship Id="rId3" Type="http://schemas.openxmlformats.org/officeDocument/2006/relationships/image" Target="../media/image94.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3.xml"/><Relationship Id="rId3" Type="http://schemas.openxmlformats.org/officeDocument/2006/relationships/image" Target="../media/image9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89.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91.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9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9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93.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100.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9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97.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98.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103.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10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102.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101.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06.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107.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8.xml"/><Relationship Id="rId3" Type="http://schemas.openxmlformats.org/officeDocument/2006/relationships/image" Target="../media/image104.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0.xml"/><Relationship Id="rId3" Type="http://schemas.openxmlformats.org/officeDocument/2006/relationships/image" Target="../media/image113.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2.xml"/><Relationship Id="rId3" Type="http://schemas.openxmlformats.org/officeDocument/2006/relationships/image" Target="../media/image111.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110.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109.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image" Target="../media/image108.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image" Target="../media/image11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112.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1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1.xml"/><Relationship Id="rId3" Type="http://schemas.openxmlformats.org/officeDocument/2006/relationships/image" Target="../media/image116.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120.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 Id="rId3" Type="http://schemas.openxmlformats.org/officeDocument/2006/relationships/image" Target="../media/image115.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 Id="rId3" Type="http://schemas.openxmlformats.org/officeDocument/2006/relationships/image" Target="../media/image114.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1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 Id="rId3" Type="http://schemas.openxmlformats.org/officeDocument/2006/relationships/hyperlink" Target="https://blog.jetbrains.com/kotlin/2020/03/kotlin-1-4-m1-released/" TargetMode="External"/><Relationship Id="rId4" Type="http://schemas.openxmlformats.org/officeDocument/2006/relationships/hyperlink" Target="https://blog.jetbrains.com/kotlin/2020/05/1-4-m2-standard-library/" TargetMode="External"/><Relationship Id="rId5" Type="http://schemas.openxmlformats.org/officeDocument/2006/relationships/hyperlink" Target="https://blog.jetbrains.com/kotlin/2020/06/kotlin-1-4-m2-released/"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udemy.com/course/pemrograman-kotlin-pemula-sampai-mahir/?referralCode=98BE2E779EB8A0BEC230"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2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2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3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3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3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3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3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3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3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3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4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Kotlin Object Oriented Programming</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dan Object : Car</a:t>
            </a:r>
            <a:endParaRPr/>
          </a:p>
        </p:txBody>
      </p:sp>
      <p:pic>
        <p:nvPicPr>
          <p:cNvPr id="141" name="Google Shape;141;p22"/>
          <p:cNvPicPr preferRelativeResize="0"/>
          <p:nvPr/>
        </p:nvPicPr>
        <p:blipFill>
          <a:blip r:embed="rId3">
            <a:alphaModFix/>
          </a:blip>
          <a:stretch>
            <a:fillRect/>
          </a:stretch>
        </p:blipFill>
        <p:spPr>
          <a:xfrm>
            <a:off x="2638425" y="2006250"/>
            <a:ext cx="3867150" cy="23145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Abstract Properties &amp; Function</a:t>
            </a:r>
            <a:endParaRPr/>
          </a:p>
        </p:txBody>
      </p:sp>
      <p:pic>
        <p:nvPicPr>
          <p:cNvPr id="659" name="Google Shape;659;p11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Extends Abstract</a:t>
            </a:r>
            <a:endParaRPr/>
          </a:p>
        </p:txBody>
      </p:sp>
      <p:pic>
        <p:nvPicPr>
          <p:cNvPr id="665" name="Google Shape;665;p11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
        <p:nvSpPr>
          <p:cNvPr id="676" name="Google Shape;676;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bahasa pemrograman Java, ada sebuah konsep yang bernama Getter dan Setter saat membuat properties</a:t>
            </a:r>
            <a:endParaRPr/>
          </a:p>
          <a:p>
            <a:pPr indent="-311150" lvl="0" marL="457200" rtl="0" algn="l">
              <a:spcBef>
                <a:spcPts val="0"/>
              </a:spcBef>
              <a:spcAft>
                <a:spcPts val="0"/>
              </a:spcAft>
              <a:buSzPts val="1300"/>
              <a:buChar char="●"/>
            </a:pPr>
            <a:r>
              <a:rPr lang="id"/>
              <a:t>Getter adalah function yang dibuat untuk mengambil data properties</a:t>
            </a:r>
            <a:endParaRPr/>
          </a:p>
          <a:p>
            <a:pPr indent="-311150" lvl="0" marL="457200" rtl="0" algn="l">
              <a:spcBef>
                <a:spcPts val="0"/>
              </a:spcBef>
              <a:spcAft>
                <a:spcPts val="0"/>
              </a:spcAft>
              <a:buSzPts val="1300"/>
              <a:buChar char="●"/>
            </a:pPr>
            <a:r>
              <a:rPr lang="id"/>
              <a:t>Setter ada function untuk mengubah data propertie</a:t>
            </a:r>
            <a:endParaRPr/>
          </a:p>
          <a:p>
            <a:pPr indent="-311150" lvl="0" marL="457200" rtl="0" algn="l">
              <a:spcBef>
                <a:spcPts val="0"/>
              </a:spcBef>
              <a:spcAft>
                <a:spcPts val="0"/>
              </a:spcAft>
              <a:buSzPts val="1300"/>
              <a:buChar char="●"/>
            </a:pPr>
            <a:r>
              <a:rPr lang="id"/>
              <a:t>Di kotlin, kita tidak perlu manual untuk membuat function Getter dan Setter nya, karena sudah difasilitasi sehingga lebih mudah</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Java Getter dan Setter</a:t>
            </a:r>
            <a:endParaRPr/>
          </a:p>
        </p:txBody>
      </p:sp>
      <p:pic>
        <p:nvPicPr>
          <p:cNvPr id="682" name="Google Shape;682;p11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Kotlin Getter dan Setter</a:t>
            </a:r>
            <a:endParaRPr/>
          </a:p>
        </p:txBody>
      </p:sp>
      <p:pic>
        <p:nvPicPr>
          <p:cNvPr id="688" name="Google Shape;688;p11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Getter dan Setter</a:t>
            </a:r>
            <a:endParaRPr/>
          </a:p>
        </p:txBody>
      </p:sp>
      <p:pic>
        <p:nvPicPr>
          <p:cNvPr id="694" name="Google Shape;694;p11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Getter dan Setter</a:t>
            </a:r>
            <a:endParaRPr/>
          </a:p>
        </p:txBody>
      </p:sp>
      <p:sp>
        <p:nvSpPr>
          <p:cNvPr id="700" name="Google Shape;700;p1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Getter dan Setter tidak wajib dideklarasikan semua di Kotlin</a:t>
            </a:r>
            <a:endParaRPr/>
          </a:p>
          <a:p>
            <a:pPr indent="-311150" lvl="0" marL="457200" rtl="0" algn="l">
              <a:spcBef>
                <a:spcPts val="0"/>
              </a:spcBef>
              <a:spcAft>
                <a:spcPts val="0"/>
              </a:spcAft>
              <a:buSzPts val="1300"/>
              <a:buChar char="●"/>
            </a:pPr>
            <a:r>
              <a:rPr lang="id"/>
              <a:t>Kita bisa hanya mendeklarasikan hanya Getter atau hanya Setter</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Kotlin Getter</a:t>
            </a:r>
            <a:endParaRPr/>
          </a:p>
        </p:txBody>
      </p:sp>
      <p:pic>
        <p:nvPicPr>
          <p:cNvPr id="706" name="Google Shape;706;p12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2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Late-Initialized Properties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Late-Initialized Properties</a:t>
            </a:r>
            <a:endParaRPr/>
          </a:p>
        </p:txBody>
      </p:sp>
      <p:sp>
        <p:nvSpPr>
          <p:cNvPr id="717" name="Google Shape;717;p1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Standarnya, properties di Kotlin wajib di inisialisasi di awal saat deklarasi properties tersebut</a:t>
            </a:r>
            <a:endParaRPr/>
          </a:p>
          <a:p>
            <a:pPr indent="-311150" lvl="0" marL="457200" rtl="0" algn="l">
              <a:spcBef>
                <a:spcPts val="0"/>
              </a:spcBef>
              <a:spcAft>
                <a:spcPts val="0"/>
              </a:spcAft>
              <a:buSzPts val="1300"/>
              <a:buChar char="●"/>
            </a:pPr>
            <a:r>
              <a:rPr lang="id"/>
              <a:t>Namun di Kotlin kita juga bisa menunda inisialisasi data para properties</a:t>
            </a:r>
            <a:endParaRPr/>
          </a:p>
          <a:p>
            <a:pPr indent="-311150" lvl="0" marL="457200" rtl="0" algn="l">
              <a:spcBef>
                <a:spcPts val="0"/>
              </a:spcBef>
              <a:spcAft>
                <a:spcPts val="0"/>
              </a:spcAft>
              <a:buSzPts val="1300"/>
              <a:buChar char="●"/>
            </a:pPr>
            <a:r>
              <a:rPr lang="id"/>
              <a:t>Dengan menggunakan kata kunci lateinit, kita bisa membuat properties tanpa harus langsung mengisi datanya</a:t>
            </a:r>
            <a:endParaRPr/>
          </a:p>
          <a:p>
            <a:pPr indent="-311150" lvl="0" marL="457200" rtl="0" algn="l">
              <a:spcBef>
                <a:spcPts val="0"/>
              </a:spcBef>
              <a:spcAft>
                <a:spcPts val="0"/>
              </a:spcAft>
              <a:buSzPts val="1300"/>
              <a:buChar char="●"/>
            </a:pPr>
            <a:r>
              <a:rPr lang="id"/>
              <a:t>Kata kunci lateinit hanya bisa digunakan di var, tidak bisa digunakan di val</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Late-Initialized Properties</a:t>
            </a:r>
            <a:endParaRPr/>
          </a:p>
        </p:txBody>
      </p:sp>
      <p:pic>
        <p:nvPicPr>
          <p:cNvPr id="723" name="Google Shape;723;p12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2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Lateinit Properties</a:t>
            </a:r>
            <a:endParaRPr/>
          </a:p>
        </p:txBody>
      </p:sp>
      <p:pic>
        <p:nvPicPr>
          <p:cNvPr id="729" name="Google Shape;729;p12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a:t>
            </a:r>
            <a:endParaRPr/>
          </a:p>
        </p:txBody>
      </p:sp>
      <p:sp>
        <p:nvSpPr>
          <p:cNvPr id="740" name="Google Shape;740;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kotlin, deklarasi type tidak hanya dalam bentuk class, ada juga interface</a:t>
            </a:r>
            <a:endParaRPr/>
          </a:p>
          <a:p>
            <a:pPr indent="-311150" lvl="0" marL="457200" rtl="0" algn="l">
              <a:spcBef>
                <a:spcPts val="0"/>
              </a:spcBef>
              <a:spcAft>
                <a:spcPts val="0"/>
              </a:spcAft>
              <a:buSzPts val="1300"/>
              <a:buChar char="●"/>
            </a:pPr>
            <a:r>
              <a:rPr lang="id"/>
              <a:t>Interface adalah blueprint, prototype atau cetakan di Kotlin</a:t>
            </a:r>
            <a:endParaRPr/>
          </a:p>
          <a:p>
            <a:pPr indent="-311150" lvl="0" marL="457200" rtl="0" algn="l">
              <a:spcBef>
                <a:spcPts val="0"/>
              </a:spcBef>
              <a:spcAft>
                <a:spcPts val="0"/>
              </a:spcAft>
              <a:buSzPts val="1300"/>
              <a:buChar char="●"/>
            </a:pPr>
            <a:r>
              <a:rPr lang="id"/>
              <a:t>Berbeda dengan Class, Interface tidak bisa langsung dibuat sebagai Object</a:t>
            </a:r>
            <a:endParaRPr/>
          </a:p>
          <a:p>
            <a:pPr indent="-311150" lvl="0" marL="457200" rtl="0" algn="l">
              <a:spcBef>
                <a:spcPts val="0"/>
              </a:spcBef>
              <a:spcAft>
                <a:spcPts val="0"/>
              </a:spcAft>
              <a:buSzPts val="1300"/>
              <a:buChar char="●"/>
            </a:pPr>
            <a:r>
              <a:rPr lang="id"/>
              <a:t>Interface hanya bisa diturunkan, dan biasanya Interface digunakan sebagai kontrak untuk class - class turunannya</a:t>
            </a:r>
            <a:endParaRPr/>
          </a:p>
          <a:p>
            <a:pPr indent="-311150" lvl="0" marL="457200" rtl="0" algn="l">
              <a:spcBef>
                <a:spcPts val="0"/>
              </a:spcBef>
              <a:spcAft>
                <a:spcPts val="0"/>
              </a:spcAft>
              <a:buSzPts val="1300"/>
              <a:buChar char="●"/>
            </a:pPr>
            <a:r>
              <a:rPr lang="id"/>
              <a:t>Secara standar, semua properties dan function di Interface adalah abstract</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Interface</a:t>
            </a:r>
            <a:endParaRPr/>
          </a:p>
        </p:txBody>
      </p:sp>
      <p:pic>
        <p:nvPicPr>
          <p:cNvPr id="746" name="Google Shape;746;p12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Concrete</a:t>
            </a:r>
            <a:r>
              <a:rPr lang="id"/>
              <a:t> Function di Interface</a:t>
            </a:r>
            <a:endParaRPr/>
          </a:p>
        </p:txBody>
      </p:sp>
      <p:sp>
        <p:nvSpPr>
          <p:cNvPr id="752" name="Google Shape;752;p1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di Interface memiliki pengecualian, tidak harus abstract</a:t>
            </a:r>
            <a:endParaRPr/>
          </a:p>
          <a:p>
            <a:pPr indent="-311150" lvl="0" marL="457200" rtl="0" algn="l">
              <a:spcBef>
                <a:spcPts val="0"/>
              </a:spcBef>
              <a:spcAft>
                <a:spcPts val="0"/>
              </a:spcAft>
              <a:buSzPts val="1300"/>
              <a:buChar char="●"/>
            </a:pPr>
            <a:r>
              <a:rPr lang="id"/>
              <a:t>Kita bisa membuat concrete function di Interface, artinya function tersebut tidak wajib untuk dibuat ulang di child Class nya</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Concrete Function di Interface</a:t>
            </a:r>
            <a:endParaRPr/>
          </a:p>
        </p:txBody>
      </p:sp>
      <p:pic>
        <p:nvPicPr>
          <p:cNvPr id="758" name="Google Shape;758;p12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Multiple Inheritance dengan Interface</a:t>
            </a:r>
            <a:endParaRPr/>
          </a:p>
        </p:txBody>
      </p:sp>
      <p:sp>
        <p:nvSpPr>
          <p:cNvPr id="764" name="Google Shape;764;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Inheritance di Class hanya boleh memiliki satu class Parent</a:t>
            </a:r>
            <a:endParaRPr/>
          </a:p>
          <a:p>
            <a:pPr indent="-311150" lvl="0" marL="457200" rtl="0" algn="l">
              <a:spcBef>
                <a:spcPts val="0"/>
              </a:spcBef>
              <a:spcAft>
                <a:spcPts val="0"/>
              </a:spcAft>
              <a:buSzPts val="1300"/>
              <a:buChar char="●"/>
            </a:pPr>
            <a:r>
              <a:rPr lang="id"/>
              <a:t>Di Interface, sebuah class Child bisa memiliki banyak interface Parent</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Inheritance</a:t>
            </a:r>
            <a:endParaRPr/>
          </a:p>
        </p:txBody>
      </p:sp>
      <p:pic>
        <p:nvPicPr>
          <p:cNvPr id="770" name="Google Shape;770;p13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Class</a:t>
            </a:r>
            <a:endParaRPr/>
          </a:p>
        </p:txBody>
      </p:sp>
      <p:sp>
        <p:nvSpPr>
          <p:cNvPr id="152" name="Google Shape;152;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class di Kotlin, kita bisa menggunakan kata kunci class</a:t>
            </a:r>
            <a:endParaRPr/>
          </a:p>
          <a:p>
            <a:pPr indent="-311150" lvl="0" marL="457200" rtl="0" algn="l">
              <a:spcBef>
                <a:spcPts val="0"/>
              </a:spcBef>
              <a:spcAft>
                <a:spcPts val="0"/>
              </a:spcAft>
              <a:buSzPts val="1300"/>
              <a:buChar char="●"/>
            </a:pPr>
            <a:r>
              <a:rPr lang="id"/>
              <a:t>Membuat class di Kotlin tidak ada aturan harus sama dengan nama file seperti di Java</a:t>
            </a:r>
            <a:endParaRPr/>
          </a:p>
          <a:p>
            <a:pPr indent="-311150" lvl="0" marL="457200" rtl="0" algn="l">
              <a:spcBef>
                <a:spcPts val="0"/>
              </a:spcBef>
              <a:spcAft>
                <a:spcPts val="0"/>
              </a:spcAft>
              <a:buSzPts val="1300"/>
              <a:buChar char="●"/>
            </a:pPr>
            <a:r>
              <a:rPr lang="id"/>
              <a:t>Namun agar kodenya rapih dan mudah untuk dimengerti, disarankan untuk membuat nama class dan nama file sama. Misal class Person di file Person.kt</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Inheritance antar Interface</a:t>
            </a:r>
            <a:endParaRPr/>
          </a:p>
        </p:txBody>
      </p:sp>
      <p:sp>
        <p:nvSpPr>
          <p:cNvPr id="776" name="Google Shape;776;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Tidak hanya Class yang punya kemampuan Inheritance</a:t>
            </a:r>
            <a:endParaRPr/>
          </a:p>
          <a:p>
            <a:pPr indent="-311150" lvl="0" marL="457200" rtl="0" algn="l">
              <a:spcBef>
                <a:spcPts val="0"/>
              </a:spcBef>
              <a:spcAft>
                <a:spcPts val="0"/>
              </a:spcAft>
              <a:buSzPts val="1300"/>
              <a:buChar char="●"/>
            </a:pPr>
            <a:r>
              <a:rPr lang="id"/>
              <a:t>Interface juga bisa melakukan Inheritance dengan Interface lain</a:t>
            </a:r>
            <a:endParaRPr/>
          </a:p>
          <a:p>
            <a:pPr indent="-311150" lvl="0" marL="457200" rtl="0" algn="l">
              <a:spcBef>
                <a:spcPts val="0"/>
              </a:spcBef>
              <a:spcAft>
                <a:spcPts val="0"/>
              </a:spcAft>
              <a:buSzPts val="1300"/>
              <a:buChar char="●"/>
            </a:pPr>
            <a:r>
              <a:rPr lang="id"/>
              <a:t>Namun Interface tidak bisa melakukan Inheritance dengan Class</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3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Inheritance antar Interface</a:t>
            </a:r>
            <a:endParaRPr/>
          </a:p>
        </p:txBody>
      </p:sp>
      <p:pic>
        <p:nvPicPr>
          <p:cNvPr id="782" name="Google Shape;782;p13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Konflik di Interface</a:t>
            </a:r>
            <a:endParaRPr/>
          </a:p>
        </p:txBody>
      </p:sp>
      <p:pic>
        <p:nvPicPr>
          <p:cNvPr id="788" name="Google Shape;788;p13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3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Memperbaiki Konflik di Interface</a:t>
            </a:r>
            <a:endParaRPr/>
          </a:p>
        </p:txBody>
      </p:sp>
      <p:pic>
        <p:nvPicPr>
          <p:cNvPr id="794" name="Google Shape;794;p13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Visibility Modifiers</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Visibility Modifiers</a:t>
            </a:r>
            <a:endParaRPr/>
          </a:p>
        </p:txBody>
      </p:sp>
      <p:sp>
        <p:nvSpPr>
          <p:cNvPr id="805" name="Google Shape;805;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Class, Interface, Constructor, Function, dan Properties (termasuk Getter dan Setter) bisa memiliki Visibility Modifiers di Kotlin</a:t>
            </a:r>
            <a:endParaRPr/>
          </a:p>
          <a:p>
            <a:pPr indent="-311150" lvl="0" marL="457200" rtl="0" algn="l">
              <a:spcBef>
                <a:spcPts val="0"/>
              </a:spcBef>
              <a:spcAft>
                <a:spcPts val="0"/>
              </a:spcAft>
              <a:buSzPts val="1300"/>
              <a:buChar char="●"/>
            </a:pPr>
            <a:r>
              <a:rPr lang="id"/>
              <a:t>Ada 4 visibility modifiers di kotlin, yaitu: public, private, protected, internal</a:t>
            </a:r>
            <a:endParaRPr/>
          </a:p>
          <a:p>
            <a:pPr indent="-311150" lvl="0" marL="457200" rtl="0" algn="l">
              <a:spcBef>
                <a:spcPts val="0"/>
              </a:spcBef>
              <a:spcAft>
                <a:spcPts val="0"/>
              </a:spcAft>
              <a:buSzPts val="1300"/>
              <a:buChar char="●"/>
            </a:pPr>
            <a:r>
              <a:rPr lang="id"/>
              <a:t>Secara standar visibility modifiers di kotlin adalah public</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Perbedaan tiap Visibility Modifiers</a:t>
            </a:r>
            <a:endParaRPr/>
          </a:p>
        </p:txBody>
      </p:sp>
      <p:graphicFrame>
        <p:nvGraphicFramePr>
          <p:cNvPr id="811" name="Google Shape;811;p138"/>
          <p:cNvGraphicFramePr/>
          <p:nvPr/>
        </p:nvGraphicFramePr>
        <p:xfrm>
          <a:off x="952500" y="2013075"/>
          <a:ext cx="3000000" cy="3000000"/>
        </p:xfrm>
        <a:graphic>
          <a:graphicData uri="http://schemas.openxmlformats.org/drawingml/2006/table">
            <a:tbl>
              <a:tblPr>
                <a:noFill/>
                <a:tableStyleId>{61E6ECA1-852A-4661-A148-AB25CF7476F7}</a:tableStyleId>
              </a:tblPr>
              <a:tblGrid>
                <a:gridCol w="1689700"/>
                <a:gridCol w="5549300"/>
              </a:tblGrid>
              <a:tr h="381000">
                <a:tc>
                  <a:txBody>
                    <a:bodyPr/>
                    <a:lstStyle/>
                    <a:p>
                      <a:pPr indent="0" lvl="0" marL="0" rtl="0" algn="l">
                        <a:spcBef>
                          <a:spcPts val="0"/>
                        </a:spcBef>
                        <a:spcAft>
                          <a:spcPts val="0"/>
                        </a:spcAft>
                        <a:buNone/>
                      </a:pPr>
                      <a:r>
                        <a:rPr lang="id"/>
                        <a:t>Visibility Modifiers</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public</a:t>
                      </a:r>
                      <a:endParaRPr/>
                    </a:p>
                  </a:txBody>
                  <a:tcPr marT="91425" marB="91425" marR="91425" marL="91425"/>
                </a:tc>
                <a:tc>
                  <a:txBody>
                    <a:bodyPr/>
                    <a:lstStyle/>
                    <a:p>
                      <a:pPr indent="0" lvl="0" marL="0" rtl="0" algn="l">
                        <a:spcBef>
                          <a:spcPts val="0"/>
                        </a:spcBef>
                        <a:spcAft>
                          <a:spcPts val="0"/>
                        </a:spcAft>
                        <a:buNone/>
                      </a:pPr>
                      <a:r>
                        <a:rPr lang="id"/>
                        <a:t>Jika tidak menyebutkan, maka secara otomatis visibility modifiers nya adalah public, yang artinya bisa diakses dari manapun</a:t>
                      </a:r>
                      <a:endParaRPr/>
                    </a:p>
                  </a:txBody>
                  <a:tcPr marT="91425" marB="91425" marR="91425" marL="91425"/>
                </a:tc>
              </a:tr>
              <a:tr h="381000">
                <a:tc>
                  <a:txBody>
                    <a:bodyPr/>
                    <a:lstStyle/>
                    <a:p>
                      <a:pPr indent="0" lvl="0" marL="0" rtl="0" algn="l">
                        <a:spcBef>
                          <a:spcPts val="0"/>
                        </a:spcBef>
                        <a:spcAft>
                          <a:spcPts val="0"/>
                        </a:spcAft>
                        <a:buNone/>
                      </a:pPr>
                      <a:r>
                        <a:rPr lang="id"/>
                        <a:t>private</a:t>
                      </a:r>
                      <a:endParaRPr/>
                    </a:p>
                  </a:txBody>
                  <a:tcPr marT="91425" marB="91425" marR="91425" marL="91425"/>
                </a:tc>
                <a:tc>
                  <a:txBody>
                    <a:bodyPr/>
                    <a:lstStyle/>
                    <a:p>
                      <a:pPr indent="0" lvl="0" marL="0" rtl="0" algn="l">
                        <a:spcBef>
                          <a:spcPts val="0"/>
                        </a:spcBef>
                        <a:spcAft>
                          <a:spcPts val="0"/>
                        </a:spcAft>
                        <a:buNone/>
                      </a:pPr>
                      <a:r>
                        <a:rPr lang="id"/>
                        <a:t>Artinya hanya bisa diakses di tempat deklarasinya</a:t>
                      </a:r>
                      <a:endParaRPr/>
                    </a:p>
                  </a:txBody>
                  <a:tcPr marT="91425" marB="91425" marR="91425" marL="91425"/>
                </a:tc>
              </a:tr>
              <a:tr h="381000">
                <a:tc>
                  <a:txBody>
                    <a:bodyPr/>
                    <a:lstStyle/>
                    <a:p>
                      <a:pPr indent="0" lvl="0" marL="0" rtl="0" algn="l">
                        <a:spcBef>
                          <a:spcPts val="0"/>
                        </a:spcBef>
                        <a:spcAft>
                          <a:spcPts val="0"/>
                        </a:spcAft>
                        <a:buNone/>
                      </a:pPr>
                      <a:r>
                        <a:rPr lang="id"/>
                        <a:t>protected</a:t>
                      </a:r>
                      <a:endParaRPr/>
                    </a:p>
                  </a:txBody>
                  <a:tcPr marT="91425" marB="91425" marR="91425" marL="91425"/>
                </a:tc>
                <a:tc>
                  <a:txBody>
                    <a:bodyPr/>
                    <a:lstStyle/>
                    <a:p>
                      <a:pPr indent="0" lvl="0" marL="0" rtl="0" algn="l">
                        <a:spcBef>
                          <a:spcPts val="0"/>
                        </a:spcBef>
                        <a:spcAft>
                          <a:spcPts val="0"/>
                        </a:spcAft>
                        <a:buNone/>
                      </a:pPr>
                      <a:r>
                        <a:rPr lang="id"/>
                        <a:t>Artinya hanya bisa diakses di tempat deklarasi, dan juga turunannya</a:t>
                      </a:r>
                      <a:endParaRPr/>
                    </a:p>
                  </a:txBody>
                  <a:tcPr marT="91425" marB="91425" marR="91425" marL="91425"/>
                </a:tc>
              </a:tr>
              <a:tr h="381000">
                <a:tc>
                  <a:txBody>
                    <a:bodyPr/>
                    <a:lstStyle/>
                    <a:p>
                      <a:pPr indent="0" lvl="0" marL="0" rtl="0" algn="l">
                        <a:spcBef>
                          <a:spcPts val="0"/>
                        </a:spcBef>
                        <a:spcAft>
                          <a:spcPts val="0"/>
                        </a:spcAft>
                        <a:buNone/>
                      </a:pPr>
                      <a:r>
                        <a:rPr lang="id"/>
                        <a:t>internal</a:t>
                      </a:r>
                      <a:endParaRPr/>
                    </a:p>
                  </a:txBody>
                  <a:tcPr marT="91425" marB="91425" marR="91425" marL="91425"/>
                </a:tc>
                <a:tc>
                  <a:txBody>
                    <a:bodyPr/>
                    <a:lstStyle/>
                    <a:p>
                      <a:pPr indent="0" lvl="0" marL="0" rtl="0" algn="l">
                        <a:spcBef>
                          <a:spcPts val="0"/>
                        </a:spcBef>
                        <a:spcAft>
                          <a:spcPts val="0"/>
                        </a:spcAft>
                        <a:buNone/>
                      </a:pPr>
                      <a:r>
                        <a:rPr lang="id"/>
                        <a:t>Artinya hanya bisa diakses di module/project yang sama.</a:t>
                      </a:r>
                      <a:endParaRPr/>
                    </a:p>
                  </a:txBody>
                  <a:tcPr marT="91425" marB="91425" marR="91425" marL="91425"/>
                </a:tc>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Visibility Modifiers</a:t>
            </a:r>
            <a:endParaRPr/>
          </a:p>
        </p:txBody>
      </p:sp>
      <p:pic>
        <p:nvPicPr>
          <p:cNvPr id="817" name="Google Shape;817;p13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Extension Function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Extension Function</a:t>
            </a:r>
            <a:endParaRPr/>
          </a:p>
        </p:txBody>
      </p:sp>
      <p:sp>
        <p:nvSpPr>
          <p:cNvPr id="828" name="Google Shape;828;p1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materi Kotlin Dasar kita sudah membahas tentang Extension Function, yaitu menambahkan function pada tipe data yang sudah ada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a:t>
            </a:r>
            <a:endParaRPr/>
          </a:p>
        </p:txBody>
      </p:sp>
      <p:pic>
        <p:nvPicPr>
          <p:cNvPr id="158" name="Google Shape;158;p2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Extension Function</a:t>
            </a:r>
            <a:endParaRPr/>
          </a:p>
        </p:txBody>
      </p:sp>
      <p:pic>
        <p:nvPicPr>
          <p:cNvPr id="834" name="Google Shape;834;p14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Extension Bukanlah Function di Class</a:t>
            </a:r>
            <a:endParaRPr/>
          </a:p>
        </p:txBody>
      </p:sp>
      <p:sp>
        <p:nvSpPr>
          <p:cNvPr id="840" name="Google Shape;840;p1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Perlu diperhatikan, bahwa saat membuat extension function, kita tidak memodifikasi class aslinya</a:t>
            </a:r>
            <a:endParaRPr/>
          </a:p>
          <a:p>
            <a:pPr indent="-311150" lvl="0" marL="457200" rtl="0" algn="l">
              <a:spcBef>
                <a:spcPts val="0"/>
              </a:spcBef>
              <a:spcAft>
                <a:spcPts val="0"/>
              </a:spcAft>
              <a:buSzPts val="1300"/>
              <a:buChar char="●"/>
            </a:pPr>
            <a:r>
              <a:rPr lang="id"/>
              <a:t>Extension function hanyalah sebuah function bantuan yang artinya, kita tidak bisa mengakses data private atau protected dari class tersebut</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Extension Function Error</a:t>
            </a:r>
            <a:endParaRPr/>
          </a:p>
        </p:txBody>
      </p:sp>
      <p:pic>
        <p:nvPicPr>
          <p:cNvPr id="846" name="Google Shape;846;p14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Nullable Extension Function</a:t>
            </a:r>
            <a:endParaRPr/>
          </a:p>
        </p:txBody>
      </p:sp>
      <p:sp>
        <p:nvSpPr>
          <p:cNvPr id="852" name="Google Shape;852;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standar, extension function hanya bisa untuk data yang tidak null</a:t>
            </a:r>
            <a:endParaRPr/>
          </a:p>
          <a:p>
            <a:pPr indent="-311150" lvl="0" marL="457200" rtl="0" algn="l">
              <a:spcBef>
                <a:spcPts val="0"/>
              </a:spcBef>
              <a:spcAft>
                <a:spcPts val="0"/>
              </a:spcAft>
              <a:buSzPts val="1300"/>
              <a:buChar char="●"/>
            </a:pPr>
            <a:r>
              <a:rPr lang="id"/>
              <a:t>Jika kita ingin membuat extension function yang bisa digunakan untuk data yang bisa null, kita perlu menggunakan kata kunci ? (tanda tanya)</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4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Nullable Extension Function</a:t>
            </a:r>
            <a:endParaRPr/>
          </a:p>
        </p:txBody>
      </p:sp>
      <p:pic>
        <p:nvPicPr>
          <p:cNvPr id="858" name="Google Shape;858;p14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Extension Properties</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Extension Properties</a:t>
            </a:r>
            <a:endParaRPr/>
          </a:p>
        </p:txBody>
      </p:sp>
      <p:sp>
        <p:nvSpPr>
          <p:cNvPr id="869" name="Google Shape;869;p1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function, kita juga bisa membuat extension untuk properties di Kotlin</a:t>
            </a:r>
            <a:endParaRPr/>
          </a:p>
          <a:p>
            <a:pPr indent="-311150" lvl="0" marL="457200" rtl="0" algn="l">
              <a:spcBef>
                <a:spcPts val="0"/>
              </a:spcBef>
              <a:spcAft>
                <a:spcPts val="0"/>
              </a:spcAft>
              <a:buSzPts val="1300"/>
              <a:buChar char="●"/>
            </a:pPr>
            <a:r>
              <a:rPr lang="id"/>
              <a:t>Untuk membuat extension properties, kita bisa membuat properties dengan Getter atau Setter</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Extension Properties</a:t>
            </a:r>
            <a:endParaRPr/>
          </a:p>
        </p:txBody>
      </p:sp>
      <p:pic>
        <p:nvPicPr>
          <p:cNvPr id="875" name="Google Shape;875;p14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Class</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Class</a:t>
            </a:r>
            <a:endParaRPr/>
          </a:p>
        </p:txBody>
      </p:sp>
      <p:sp>
        <p:nvSpPr>
          <p:cNvPr id="886" name="Google Shape;886;p1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sering membuat class yang hanya digunakan sebagai representasi dari data</a:t>
            </a:r>
            <a:endParaRPr/>
          </a:p>
          <a:p>
            <a:pPr indent="-311150" lvl="0" marL="457200" rtl="0" algn="l">
              <a:spcBef>
                <a:spcPts val="0"/>
              </a:spcBef>
              <a:spcAft>
                <a:spcPts val="0"/>
              </a:spcAft>
              <a:buSzPts val="1300"/>
              <a:buChar char="●"/>
            </a:pPr>
            <a:r>
              <a:rPr lang="id"/>
              <a:t>Data Class cocok digunakan dalam hal ini</a:t>
            </a:r>
            <a:endParaRPr/>
          </a:p>
          <a:p>
            <a:pPr indent="-311150" lvl="0" marL="457200" rtl="0" algn="l">
              <a:spcBef>
                <a:spcPts val="0"/>
              </a:spcBef>
              <a:spcAft>
                <a:spcPts val="0"/>
              </a:spcAft>
              <a:buSzPts val="1300"/>
              <a:buChar char="●"/>
            </a:pPr>
            <a:r>
              <a:rPr lang="id"/>
              <a:t>Data Class merupakan class yang secara otomatis akan membuatkan function equals, hashCode, toString dan copy dari semua properties yang terdapat di primary constructors yang dimiliki oleh data class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5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Data Class</a:t>
            </a:r>
            <a:endParaRPr/>
          </a:p>
        </p:txBody>
      </p:sp>
      <p:pic>
        <p:nvPicPr>
          <p:cNvPr id="892" name="Google Shape;892;p15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Copy Data Class</a:t>
            </a:r>
            <a:endParaRPr/>
          </a:p>
        </p:txBody>
      </p:sp>
      <p:sp>
        <p:nvSpPr>
          <p:cNvPr id="898" name="Google Shape;898;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class memiliki function copy yang bisa digunakan untuk menduplikasi object.</a:t>
            </a:r>
            <a:endParaRPr/>
          </a:p>
          <a:p>
            <a:pPr indent="-311150" lvl="0" marL="457200" rtl="0" algn="l">
              <a:spcBef>
                <a:spcPts val="0"/>
              </a:spcBef>
              <a:spcAft>
                <a:spcPts val="0"/>
              </a:spcAft>
              <a:buSzPts val="1300"/>
              <a:buChar char="●"/>
            </a:pPr>
            <a:r>
              <a:rPr lang="id"/>
              <a:t>Bahkan metode copy yang terdapat di data class bisa digunakan untuk menduplikasi sekaligus mengubah properties nya</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Copy Data Class</a:t>
            </a:r>
            <a:endParaRPr/>
          </a:p>
        </p:txBody>
      </p:sp>
      <p:pic>
        <p:nvPicPr>
          <p:cNvPr id="904" name="Google Shape;904;p15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5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Sealed</a:t>
            </a:r>
            <a:r>
              <a:rPr lang="id"/>
              <a:t> Class</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Sealed Class</a:t>
            </a:r>
            <a:endParaRPr/>
          </a:p>
        </p:txBody>
      </p:sp>
      <p:sp>
        <p:nvSpPr>
          <p:cNvPr id="915" name="Google Shape;915;p1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Sealed class merupakan jenis class yang didesain untuk inheritance</a:t>
            </a:r>
            <a:endParaRPr/>
          </a:p>
          <a:p>
            <a:pPr indent="-311150" lvl="0" marL="457200" rtl="0" algn="l">
              <a:spcBef>
                <a:spcPts val="0"/>
              </a:spcBef>
              <a:spcAft>
                <a:spcPts val="0"/>
              </a:spcAft>
              <a:buSzPts val="1300"/>
              <a:buChar char="●"/>
            </a:pPr>
            <a:r>
              <a:rPr lang="id"/>
              <a:t>Sealed class tidak bisa diinstansiasi menjadi object, dan secara standar sealed class merupakan abstract class</a:t>
            </a:r>
            <a:endParaRPr/>
          </a:p>
          <a:p>
            <a:pPr indent="-311150" lvl="0" marL="457200" rtl="0" algn="l">
              <a:spcBef>
                <a:spcPts val="0"/>
              </a:spcBef>
              <a:spcAft>
                <a:spcPts val="0"/>
              </a:spcAft>
              <a:buSzPts val="1300"/>
              <a:buChar char="●"/>
            </a:pPr>
            <a:r>
              <a:rPr lang="id"/>
              <a:t>Sealed class sangat cocok digunakan sebagai class Parent</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Sealed Class</a:t>
            </a:r>
            <a:endParaRPr/>
          </a:p>
        </p:txBody>
      </p:sp>
      <p:pic>
        <p:nvPicPr>
          <p:cNvPr id="921" name="Google Shape;921;p15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Sealed Class di When Expression</a:t>
            </a:r>
            <a:endParaRPr/>
          </a:p>
        </p:txBody>
      </p:sp>
      <p:sp>
        <p:nvSpPr>
          <p:cNvPr id="927" name="Google Shape;927;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Sealed class sangat berguna saat kita menggunakan when expression</a:t>
            </a:r>
            <a:endParaRPr/>
          </a:p>
          <a:p>
            <a:pPr indent="-311150" lvl="0" marL="457200" rtl="0" algn="l">
              <a:spcBef>
                <a:spcPts val="0"/>
              </a:spcBef>
              <a:spcAft>
                <a:spcPts val="0"/>
              </a:spcAft>
              <a:buSzPts val="1300"/>
              <a:buChar char="●"/>
            </a:pPr>
            <a:r>
              <a:rPr lang="id"/>
              <a:t>Dengan menggunakan sealed class, kita bisa membatasi hanya class turunannya yang perlu di check</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Sealed Class di When Expression</a:t>
            </a:r>
            <a:endParaRPr/>
          </a:p>
        </p:txBody>
      </p:sp>
      <p:pic>
        <p:nvPicPr>
          <p:cNvPr id="933" name="Google Shape;933;p15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a:t>
            </a:r>
            <a:r>
              <a:rPr lang="id"/>
              <a:t> Class</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Class</a:t>
            </a:r>
            <a:endParaRPr/>
          </a:p>
        </p:txBody>
      </p:sp>
      <p:sp>
        <p:nvSpPr>
          <p:cNvPr id="944" name="Google Shape;944;p1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Kotlin, kita bisa membuat class (Inner) di dalam class (Outer)</a:t>
            </a:r>
            <a:endParaRPr/>
          </a:p>
          <a:p>
            <a:pPr indent="-311150" lvl="0" marL="457200" rtl="0" algn="l">
              <a:spcBef>
                <a:spcPts val="0"/>
              </a:spcBef>
              <a:spcAft>
                <a:spcPts val="0"/>
              </a:spcAft>
              <a:buSzPts val="1300"/>
              <a:buChar char="●"/>
            </a:pPr>
            <a:r>
              <a:rPr lang="id"/>
              <a:t>Namun walaupun class Inner tersebut berada di dalam class Outer, namun class Inner tidak bisa mengakses data yang ada di dalam class Outer</a:t>
            </a:r>
            <a:endParaRPr/>
          </a:p>
          <a:p>
            <a:pPr indent="-311150" lvl="0" marL="457200" rtl="0" algn="l">
              <a:spcBef>
                <a:spcPts val="0"/>
              </a:spcBef>
              <a:spcAft>
                <a:spcPts val="0"/>
              </a:spcAft>
              <a:buSzPts val="1300"/>
              <a:buChar char="●"/>
            </a:pPr>
            <a:r>
              <a:rPr lang="id"/>
              <a:t>Agar class Inner bisa mengakses data yang ada di dalam class Outer, kita bisa menggunakan kata kunci inner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Object</a:t>
            </a:r>
            <a:endParaRPr/>
          </a:p>
        </p:txBody>
      </p:sp>
      <p:sp>
        <p:nvSpPr>
          <p:cNvPr id="169" name="Google Shape;169;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Membuat Object di Kotlin sangat mudah, mirip seperti memanggil function, dengan menggunakan nama class</a:t>
            </a:r>
            <a:endParaRPr/>
          </a:p>
          <a:p>
            <a:pPr indent="-311150" lvl="0" marL="457200" rtl="0" algn="l">
              <a:spcBef>
                <a:spcPts val="0"/>
              </a:spcBef>
              <a:spcAft>
                <a:spcPts val="0"/>
              </a:spcAft>
              <a:buSzPts val="1300"/>
              <a:buChar char="●"/>
            </a:pPr>
            <a:r>
              <a:rPr lang="id"/>
              <a:t>Di Kotlin, tidak butuh kata kunci khusus untuk membuat Object, misal jika di Java kita butuh menggunakan kata kunci new untuk membuat Object</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Inner Class</a:t>
            </a:r>
            <a:endParaRPr/>
          </a:p>
        </p:txBody>
      </p:sp>
      <p:pic>
        <p:nvPicPr>
          <p:cNvPr id="950" name="Google Shape;950;p16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dari Inner Class</a:t>
            </a:r>
            <a:endParaRPr/>
          </a:p>
        </p:txBody>
      </p:sp>
      <p:pic>
        <p:nvPicPr>
          <p:cNvPr id="956" name="Google Shape;956;p16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Class</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Class</a:t>
            </a:r>
            <a:endParaRPr/>
          </a:p>
        </p:txBody>
      </p:sp>
      <p:sp>
        <p:nvSpPr>
          <p:cNvPr id="967" name="Google Shape;967;p1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ingin membuat object, maka kita diwajibkan untuk menggunakan deklarasi class yang  lengkap</a:t>
            </a:r>
            <a:endParaRPr/>
          </a:p>
          <a:p>
            <a:pPr indent="-311150" lvl="0" marL="457200" rtl="0" algn="l">
              <a:spcBef>
                <a:spcPts val="0"/>
              </a:spcBef>
              <a:spcAft>
                <a:spcPts val="0"/>
              </a:spcAft>
              <a:buSzPts val="1300"/>
              <a:buChar char="●"/>
            </a:pPr>
            <a:r>
              <a:rPr lang="id"/>
              <a:t>Namun, Kotlin mendukung pembuatan object dari class yang bahkan belum lengkap</a:t>
            </a:r>
            <a:endParaRPr/>
          </a:p>
          <a:p>
            <a:pPr indent="-311150" lvl="0" marL="457200" rtl="0" algn="l">
              <a:spcBef>
                <a:spcPts val="0"/>
              </a:spcBef>
              <a:spcAft>
                <a:spcPts val="0"/>
              </a:spcAft>
              <a:buSzPts val="1300"/>
              <a:buChar char="●"/>
            </a:pPr>
            <a:r>
              <a:rPr lang="id"/>
              <a:t>Bahkan, di Kotlin, kisa bisa membuat object dari interface</a:t>
            </a:r>
            <a:endParaRPr/>
          </a:p>
          <a:p>
            <a:pPr indent="-311150" lvl="0" marL="457200" rtl="0" algn="l">
              <a:spcBef>
                <a:spcPts val="0"/>
              </a:spcBef>
              <a:spcAft>
                <a:spcPts val="0"/>
              </a:spcAft>
              <a:buSzPts val="1300"/>
              <a:buChar char="●"/>
            </a:pPr>
            <a:r>
              <a:rPr lang="id"/>
              <a:t>Kemampuan ini dinamakan anonymous class</a:t>
            </a:r>
            <a:endParaRPr/>
          </a:p>
          <a:p>
            <a:pPr indent="-311150" lvl="0" marL="457200" rtl="0" algn="l">
              <a:spcBef>
                <a:spcPts val="0"/>
              </a:spcBef>
              <a:spcAft>
                <a:spcPts val="0"/>
              </a:spcAft>
              <a:buSzPts val="1300"/>
              <a:buChar char="●"/>
            </a:pPr>
            <a:r>
              <a:rPr lang="id"/>
              <a:t>Untuk membuat anonymous class, kita bisa menggunakan kata kunci object diikuti dengan deklarasi class Child seperti pada pewarisan</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Interface Action</a:t>
            </a:r>
            <a:endParaRPr/>
          </a:p>
        </p:txBody>
      </p:sp>
      <p:pic>
        <p:nvPicPr>
          <p:cNvPr id="973" name="Google Shape;973;p16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Class</a:t>
            </a:r>
            <a:endParaRPr/>
          </a:p>
        </p:txBody>
      </p:sp>
      <p:pic>
        <p:nvPicPr>
          <p:cNvPr id="979" name="Google Shape;979;p16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Enum</a:t>
            </a:r>
            <a:r>
              <a:rPr lang="id"/>
              <a:t> Class</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Enum Class</a:t>
            </a:r>
            <a:endParaRPr/>
          </a:p>
        </p:txBody>
      </p:sp>
      <p:sp>
        <p:nvSpPr>
          <p:cNvPr id="990" name="Google Shape;990;p1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Enum class merupakan representasi dari class yang sudah tetap nilainya</a:t>
            </a:r>
            <a:endParaRPr/>
          </a:p>
          <a:p>
            <a:pPr indent="-311150" lvl="0" marL="457200" rtl="0" algn="l">
              <a:spcBef>
                <a:spcPts val="0"/>
              </a:spcBef>
              <a:spcAft>
                <a:spcPts val="0"/>
              </a:spcAft>
              <a:buSzPts val="1300"/>
              <a:buChar char="●"/>
            </a:pPr>
            <a:r>
              <a:rPr lang="id"/>
              <a:t>Biasanya enum class digunakan untuk jenis data yang sudah baku, seperti jenis kelamin, arah mata angin dan sejenisnya</a:t>
            </a:r>
            <a:endParaRPr/>
          </a:p>
          <a:p>
            <a:pPr indent="-311150" lvl="0" marL="457200" rtl="0" algn="l">
              <a:spcBef>
                <a:spcPts val="0"/>
              </a:spcBef>
              <a:spcAft>
                <a:spcPts val="0"/>
              </a:spcAft>
              <a:buSzPts val="1300"/>
              <a:buChar char="●"/>
            </a:pPr>
            <a:r>
              <a:rPr lang="id"/>
              <a:t>Untuk membuat enum class, kita bisa menggunakan kata kunci enum sebelum deklarasi class nya</a:t>
            </a:r>
            <a:endParaRPr/>
          </a:p>
          <a:p>
            <a:pPr indent="-311150" lvl="0" marL="457200" rtl="0" algn="l">
              <a:spcBef>
                <a:spcPts val="0"/>
              </a:spcBef>
              <a:spcAft>
                <a:spcPts val="0"/>
              </a:spcAft>
              <a:buSzPts val="1300"/>
              <a:buChar char="●"/>
            </a:pPr>
            <a:r>
              <a:rPr lang="id"/>
              <a:t>Kita tidak bisa membuat object dari class enum, namun kita bisa mendeklarasikan langsung object yang tersedia untuk enum class tersebut</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Enum Class</a:t>
            </a:r>
            <a:endParaRPr/>
          </a:p>
        </p:txBody>
      </p:sp>
      <p:pic>
        <p:nvPicPr>
          <p:cNvPr id="996" name="Google Shape;996;p17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7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Enum Class</a:t>
            </a:r>
            <a:endParaRPr/>
          </a:p>
        </p:txBody>
      </p:sp>
      <p:pic>
        <p:nvPicPr>
          <p:cNvPr id="1002" name="Google Shape;1002;p17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Object</a:t>
            </a:r>
            <a:endParaRPr/>
          </a:p>
        </p:txBody>
      </p:sp>
      <p:pic>
        <p:nvPicPr>
          <p:cNvPr id="175" name="Google Shape;175;p2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Properties &amp; Function di Enum Class</a:t>
            </a:r>
            <a:endParaRPr/>
          </a:p>
        </p:txBody>
      </p:sp>
      <p:sp>
        <p:nvSpPr>
          <p:cNvPr id="1008" name="Google Shape;1008;p1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Enum class adalah class seperti biasa pada umumnya</a:t>
            </a:r>
            <a:endParaRPr/>
          </a:p>
          <a:p>
            <a:pPr indent="-311150" lvl="0" marL="457200" rtl="0" algn="l">
              <a:spcBef>
                <a:spcPts val="0"/>
              </a:spcBef>
              <a:spcAft>
                <a:spcPts val="0"/>
              </a:spcAft>
              <a:buSzPts val="1300"/>
              <a:buChar char="●"/>
            </a:pPr>
            <a:r>
              <a:rPr lang="id"/>
              <a:t>Enum class bisa memiliki properties ataupun function</a:t>
            </a:r>
            <a:endParaRPr/>
          </a:p>
          <a:p>
            <a:pPr indent="-311150" lvl="0" marL="457200" rtl="0" algn="l">
              <a:spcBef>
                <a:spcPts val="0"/>
              </a:spcBef>
              <a:spcAft>
                <a:spcPts val="0"/>
              </a:spcAft>
              <a:buSzPts val="1300"/>
              <a:buChar char="●"/>
            </a:pPr>
            <a:r>
              <a:rPr lang="id"/>
              <a:t>Namun jika properties nya di set menggunakan constructors, maka saat pembuatan object enum, wajib diisi, dan jika terdapat abstract function, wajib di override pada saat pembuatan object enum</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Properties &amp; Function di Enum Class</a:t>
            </a:r>
            <a:endParaRPr/>
          </a:p>
        </p:txBody>
      </p:sp>
      <p:pic>
        <p:nvPicPr>
          <p:cNvPr id="1014" name="Google Shape;1014;p17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Singleton Object</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Singleton Object</a:t>
            </a:r>
            <a:endParaRPr/>
          </a:p>
        </p:txBody>
      </p:sp>
      <p:sp>
        <p:nvSpPr>
          <p:cNvPr id="1025" name="Google Shape;1025;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konsep Design Pattern yang sangat populer adalah singleton object</a:t>
            </a:r>
            <a:endParaRPr/>
          </a:p>
          <a:p>
            <a:pPr indent="-311150" lvl="0" marL="457200" rtl="0" algn="l">
              <a:spcBef>
                <a:spcPts val="0"/>
              </a:spcBef>
              <a:spcAft>
                <a:spcPts val="0"/>
              </a:spcAft>
              <a:buSzPts val="1300"/>
              <a:buChar char="●"/>
            </a:pPr>
            <a:r>
              <a:rPr lang="id"/>
              <a:t>Singleton object adalah object yang hanya dibuat satu kali</a:t>
            </a:r>
            <a:endParaRPr/>
          </a:p>
          <a:p>
            <a:pPr indent="-311150" lvl="0" marL="457200" rtl="0" algn="l">
              <a:spcBef>
                <a:spcPts val="0"/>
              </a:spcBef>
              <a:spcAft>
                <a:spcPts val="0"/>
              </a:spcAft>
              <a:buSzPts val="1300"/>
              <a:buChar char="●"/>
            </a:pPr>
            <a:r>
              <a:rPr lang="id"/>
              <a:t>Di Kotlin, membuat object singleton sangat mudah, hanya dengan menggunakan kata kunci object</a:t>
            </a:r>
            <a:endParaRPr/>
          </a:p>
          <a:p>
            <a:pPr indent="-311150" lvl="0" marL="457200" rtl="0" algn="l">
              <a:spcBef>
                <a:spcPts val="0"/>
              </a:spcBef>
              <a:spcAft>
                <a:spcPts val="0"/>
              </a:spcAft>
              <a:buSzPts val="1300"/>
              <a:buChar char="●"/>
            </a:pPr>
            <a:r>
              <a:rPr lang="id"/>
              <a:t>Cara membuat singleton object di Kotlin sama seperti membuat class</a:t>
            </a:r>
            <a:endParaRPr/>
          </a:p>
          <a:p>
            <a:pPr indent="-311150" lvl="0" marL="457200" rtl="0" algn="l">
              <a:spcBef>
                <a:spcPts val="0"/>
              </a:spcBef>
              <a:spcAft>
                <a:spcPts val="0"/>
              </a:spcAft>
              <a:buSzPts val="1300"/>
              <a:buChar char="●"/>
            </a:pPr>
            <a:r>
              <a:rPr lang="id"/>
              <a:t>Singleton object mirip dengan class, bisa extends class ataupun interface</a:t>
            </a:r>
            <a:endParaRPr/>
          </a:p>
          <a:p>
            <a:pPr indent="-311150" lvl="0" marL="457200" rtl="0" algn="l">
              <a:spcBef>
                <a:spcPts val="0"/>
              </a:spcBef>
              <a:spcAft>
                <a:spcPts val="0"/>
              </a:spcAft>
              <a:buSzPts val="1300"/>
              <a:buChar char="●"/>
            </a:pPr>
            <a:r>
              <a:rPr lang="id"/>
              <a:t>Namun singleton object tidak memiliki constructors</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7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Singleton Object</a:t>
            </a:r>
            <a:endParaRPr/>
          </a:p>
        </p:txBody>
      </p:sp>
      <p:pic>
        <p:nvPicPr>
          <p:cNvPr id="1031" name="Google Shape;1031;p17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7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Singleton Object</a:t>
            </a:r>
            <a:endParaRPr/>
          </a:p>
        </p:txBody>
      </p:sp>
      <p:pic>
        <p:nvPicPr>
          <p:cNvPr id="1037" name="Google Shape;1037;p17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Object</a:t>
            </a:r>
            <a:endParaRPr/>
          </a:p>
        </p:txBody>
      </p:sp>
      <p:sp>
        <p:nvSpPr>
          <p:cNvPr id="1043" name="Google Shape;1043;p1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Kotlin, singleton object bisa dibuat di dalam sebuah class</a:t>
            </a:r>
            <a:endParaRPr/>
          </a:p>
          <a:p>
            <a:pPr indent="-311150" lvl="0" marL="457200" rtl="0" algn="l">
              <a:spcBef>
                <a:spcPts val="0"/>
              </a:spcBef>
              <a:spcAft>
                <a:spcPts val="0"/>
              </a:spcAft>
              <a:buSzPts val="1300"/>
              <a:buChar char="●"/>
            </a:pPr>
            <a:r>
              <a:rPr lang="id"/>
              <a:t>Namun berbeda dengan inner class, singleton object tidak bisa mengakses properties atau function yang ada di outer class nya</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Inner Object</a:t>
            </a:r>
            <a:endParaRPr/>
          </a:p>
        </p:txBody>
      </p:sp>
      <p:pic>
        <p:nvPicPr>
          <p:cNvPr id="1049" name="Google Shape;1049;p17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Companion Object</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Companion Object</a:t>
            </a:r>
            <a:endParaRPr/>
          </a:p>
        </p:txBody>
      </p:sp>
      <p:sp>
        <p:nvSpPr>
          <p:cNvPr id="1060" name="Google Shape;1060;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Companion object adalah kemampuan membuat inner object di dalam class, tanpa harus menggunakan nama object</a:t>
            </a:r>
            <a:endParaRPr/>
          </a:p>
          <a:p>
            <a:pPr indent="-311150" lvl="0" marL="457200" rtl="0" algn="l">
              <a:spcBef>
                <a:spcPts val="0"/>
              </a:spcBef>
              <a:spcAft>
                <a:spcPts val="0"/>
              </a:spcAft>
              <a:buSzPts val="1300"/>
              <a:buChar char="●"/>
            </a:pPr>
            <a:r>
              <a:rPr lang="id"/>
              <a:t>Companion object secara otomatis akan menggunakan nama Companion, atau bisa langsung diakses lewat nama class nya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Properties</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8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Companion Object</a:t>
            </a:r>
            <a:endParaRPr/>
          </a:p>
        </p:txBody>
      </p:sp>
      <p:pic>
        <p:nvPicPr>
          <p:cNvPr id="1066" name="Google Shape;1066;p18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8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 Alias</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 Alias</a:t>
            </a:r>
            <a:endParaRPr/>
          </a:p>
        </p:txBody>
      </p:sp>
      <p:sp>
        <p:nvSpPr>
          <p:cNvPr id="1077" name="Google Shape;1077;p1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Kotlin mendukung Type Alias</a:t>
            </a:r>
            <a:endParaRPr/>
          </a:p>
          <a:p>
            <a:pPr indent="-311150" lvl="0" marL="457200" rtl="0" algn="l">
              <a:spcBef>
                <a:spcPts val="0"/>
              </a:spcBef>
              <a:spcAft>
                <a:spcPts val="0"/>
              </a:spcAft>
              <a:buSzPts val="1300"/>
              <a:buChar char="●"/>
            </a:pPr>
            <a:r>
              <a:rPr lang="id"/>
              <a:t>Type Alias adalah membuat nama berbeda dari tipe data yang telah ada</a:t>
            </a:r>
            <a:endParaRPr/>
          </a:p>
          <a:p>
            <a:pPr indent="-311150" lvl="0" marL="457200" rtl="0" algn="l">
              <a:spcBef>
                <a:spcPts val="0"/>
              </a:spcBef>
              <a:spcAft>
                <a:spcPts val="0"/>
              </a:spcAft>
              <a:buSzPts val="1300"/>
              <a:buChar char="●"/>
            </a:pPr>
            <a:r>
              <a:rPr lang="id"/>
              <a:t>Biasanya ini digunakan ketika ada tipe data dengan nama yang sama, atau untuk mempersingkat tipe data sehingga kita tidak perlu menulisnya terlalu panjang</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8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Type Alias</a:t>
            </a:r>
            <a:endParaRPr/>
          </a:p>
        </p:txBody>
      </p:sp>
      <p:pic>
        <p:nvPicPr>
          <p:cNvPr id="1083" name="Google Shape;1083;p18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 Alias untuk Function</a:t>
            </a:r>
            <a:endParaRPr/>
          </a:p>
        </p:txBody>
      </p:sp>
      <p:sp>
        <p:nvSpPr>
          <p:cNvPr id="1089" name="Google Shape;1089;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Type Alias tidak hanya bisa digunakan untuk class saja, namun bisa untuk function</a:t>
            </a:r>
            <a:endParaRPr/>
          </a:p>
          <a:p>
            <a:pPr indent="-311150" lvl="0" marL="457200" rtl="0" algn="l">
              <a:spcBef>
                <a:spcPts val="0"/>
              </a:spcBef>
              <a:spcAft>
                <a:spcPts val="0"/>
              </a:spcAft>
              <a:buSzPts val="1300"/>
              <a:buChar char="●"/>
            </a:pPr>
            <a:r>
              <a:rPr lang="id"/>
              <a:t>Dengan menggunakan Type Alias untuk function, kita akan lebih mudah saat menggunakan function sebagai parameter, karena lebih sederhana</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8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Type Alias untuk Function</a:t>
            </a:r>
            <a:endParaRPr/>
          </a:p>
        </p:txBody>
      </p:sp>
      <p:pic>
        <p:nvPicPr>
          <p:cNvPr id="1095" name="Google Shape;1095;p18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Inline Class</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Inline Class</a:t>
            </a:r>
            <a:endParaRPr/>
          </a:p>
        </p:txBody>
      </p:sp>
      <p:sp>
        <p:nvSpPr>
          <p:cNvPr id="1106" name="Google Shape;1106;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membuat class dengan satu properties</a:t>
            </a:r>
            <a:endParaRPr/>
          </a:p>
          <a:p>
            <a:pPr indent="-311150" lvl="0" marL="457200" rtl="0" algn="l">
              <a:spcBef>
                <a:spcPts val="0"/>
              </a:spcBef>
              <a:spcAft>
                <a:spcPts val="0"/>
              </a:spcAft>
              <a:buSzPts val="1300"/>
              <a:buChar char="●"/>
            </a:pPr>
            <a:r>
              <a:rPr lang="id"/>
              <a:t>Terlalu banyak class akan ada konsekuensinya, yaitu memakan konsumsi memory yang lebih banyak ketika program kita berjalan</a:t>
            </a:r>
            <a:endParaRPr/>
          </a:p>
          <a:p>
            <a:pPr indent="-311150" lvl="0" marL="457200" rtl="0" algn="l">
              <a:spcBef>
                <a:spcPts val="0"/>
              </a:spcBef>
              <a:spcAft>
                <a:spcPts val="0"/>
              </a:spcAft>
              <a:buSzPts val="1300"/>
              <a:buChar char="●"/>
            </a:pPr>
            <a:r>
              <a:rPr lang="id"/>
              <a:t>Kotlin memiliki kemampuan untuk mengubah class menjadi inline dengan menggunakan kata kunci inline</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9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Inline Class</a:t>
            </a:r>
            <a:endParaRPr/>
          </a:p>
        </p:txBody>
      </p:sp>
      <p:pic>
        <p:nvPicPr>
          <p:cNvPr id="1112" name="Google Shape;1112;p19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Delegation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Properties</a:t>
            </a:r>
            <a:endParaRPr/>
          </a:p>
        </p:txBody>
      </p:sp>
      <p:sp>
        <p:nvSpPr>
          <p:cNvPr id="186" name="Google Shape;186;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Properties / Fields / Attributes adalah data yang bisa kita sisipkan di dalam Object</a:t>
            </a:r>
            <a:endParaRPr/>
          </a:p>
          <a:p>
            <a:pPr indent="-311150" lvl="0" marL="457200" rtl="0" algn="l">
              <a:spcBef>
                <a:spcPts val="0"/>
              </a:spcBef>
              <a:spcAft>
                <a:spcPts val="0"/>
              </a:spcAft>
              <a:buSzPts val="1300"/>
              <a:buChar char="●"/>
            </a:pPr>
            <a:r>
              <a:rPr lang="id"/>
              <a:t>Namun sebelum kita bisa memasukkan data di Properties, kita harus mendeklarasikan data apa aja yang dimiliki object tersebut di dalam deklarasi class-nya</a:t>
            </a:r>
            <a:endParaRPr/>
          </a:p>
          <a:p>
            <a:pPr indent="-311150" lvl="0" marL="457200" rtl="0" algn="l">
              <a:spcBef>
                <a:spcPts val="0"/>
              </a:spcBef>
              <a:spcAft>
                <a:spcPts val="0"/>
              </a:spcAft>
              <a:buSzPts val="1300"/>
              <a:buChar char="●"/>
            </a:pPr>
            <a:r>
              <a:rPr lang="id"/>
              <a:t>Membuat Properties sama seperti membuat variable, bisa mutable atau immutable</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Delegation</a:t>
            </a:r>
            <a:endParaRPr/>
          </a:p>
        </p:txBody>
      </p:sp>
      <p:sp>
        <p:nvSpPr>
          <p:cNvPr id="1123" name="Google Shape;1123;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design pattern lain yang populer adalah Delegation</a:t>
            </a:r>
            <a:endParaRPr/>
          </a:p>
          <a:p>
            <a:pPr indent="-311150" lvl="0" marL="457200" rtl="0" algn="l">
              <a:spcBef>
                <a:spcPts val="0"/>
              </a:spcBef>
              <a:spcAft>
                <a:spcPts val="0"/>
              </a:spcAft>
              <a:buSzPts val="1300"/>
              <a:buChar char="●"/>
            </a:pPr>
            <a:r>
              <a:rPr lang="id"/>
              <a:t>Delegation sederhananya adalah meneruskan properties atau function ke object yang lain</a:t>
            </a:r>
            <a:endParaRPr/>
          </a:p>
          <a:p>
            <a:pPr indent="-311150" lvl="0" marL="457200" rtl="0" algn="l">
              <a:spcBef>
                <a:spcPts val="0"/>
              </a:spcBef>
              <a:spcAft>
                <a:spcPts val="0"/>
              </a:spcAft>
              <a:buSzPts val="1300"/>
              <a:buChar char="●"/>
            </a:pPr>
            <a:r>
              <a:rPr lang="id"/>
              <a:t>Kotlin mendukung delegation tanpa harus membuat kode secara manual</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Base Class</a:t>
            </a:r>
            <a:endParaRPr/>
          </a:p>
        </p:txBody>
      </p:sp>
      <p:pic>
        <p:nvPicPr>
          <p:cNvPr id="1129" name="Google Shape;1129;p19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Delegation Manual</a:t>
            </a:r>
            <a:endParaRPr/>
          </a:p>
        </p:txBody>
      </p:sp>
      <p:pic>
        <p:nvPicPr>
          <p:cNvPr id="1135" name="Google Shape;1135;p19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Delegation</a:t>
            </a:r>
            <a:endParaRPr/>
          </a:p>
        </p:txBody>
      </p:sp>
      <p:pic>
        <p:nvPicPr>
          <p:cNvPr id="1141" name="Google Shape;1141;p19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Override Delegation</a:t>
            </a:r>
            <a:endParaRPr/>
          </a:p>
        </p:txBody>
      </p:sp>
      <p:sp>
        <p:nvSpPr>
          <p:cNvPr id="1147" name="Google Shape;1147;p1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delegation, properties dan function secara otomatis akan didelegasikan ke object yang dipilih</a:t>
            </a:r>
            <a:endParaRPr/>
          </a:p>
          <a:p>
            <a:pPr indent="-311150" lvl="0" marL="457200" rtl="0" algn="l">
              <a:spcBef>
                <a:spcPts val="0"/>
              </a:spcBef>
              <a:spcAft>
                <a:spcPts val="0"/>
              </a:spcAft>
              <a:buSzPts val="1300"/>
              <a:buChar char="●"/>
            </a:pPr>
            <a:r>
              <a:rPr lang="id"/>
              <a:t>Namun kita tetap bisa meng-override properties dan function jika kita mau</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9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Override Delegation</a:t>
            </a:r>
            <a:endParaRPr/>
          </a:p>
        </p:txBody>
      </p:sp>
      <p:pic>
        <p:nvPicPr>
          <p:cNvPr id="1153" name="Google Shape;1153;p19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Lazy Properties</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Lazy Properties</a:t>
            </a:r>
            <a:endParaRPr/>
          </a:p>
        </p:txBody>
      </p:sp>
      <p:sp>
        <p:nvSpPr>
          <p:cNvPr id="1164" name="Google Shape;1164;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delegating di class, Kotlin mendukung delegating di properties. Namun materi ini tidak akan dibahas disini, karena butuh mengerti dahulu tentang Generic Programming. Materi Delagating di Properties akan dibahas di series Kotlin Generic</a:t>
            </a:r>
            <a:endParaRPr/>
          </a:p>
          <a:p>
            <a:pPr indent="-311150" lvl="0" marL="457200" rtl="0" algn="l">
              <a:spcBef>
                <a:spcPts val="0"/>
              </a:spcBef>
              <a:spcAft>
                <a:spcPts val="0"/>
              </a:spcAft>
              <a:buSzPts val="1300"/>
              <a:buChar char="●"/>
            </a:pPr>
            <a:r>
              <a:rPr lang="id"/>
              <a:t>Salah satu implementasi delegating properties yang sudah disediakan oleh Kotlin adalah, lazy properties</a:t>
            </a:r>
            <a:endParaRPr/>
          </a:p>
          <a:p>
            <a:pPr indent="-311150" lvl="0" marL="457200" rtl="0" algn="l">
              <a:spcBef>
                <a:spcPts val="0"/>
              </a:spcBef>
              <a:spcAft>
                <a:spcPts val="0"/>
              </a:spcAft>
              <a:buSzPts val="1300"/>
              <a:buChar char="●"/>
            </a:pPr>
            <a:r>
              <a:rPr lang="id"/>
              <a:t>Lazy adalah standar library yang telah disediakan agar properties baru diinisialisasi ketika properties itu diakses</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Lazy Properties</a:t>
            </a:r>
            <a:endParaRPr/>
          </a:p>
        </p:txBody>
      </p:sp>
      <p:pic>
        <p:nvPicPr>
          <p:cNvPr id="1170" name="Google Shape;1170;p20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2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Observable</a:t>
            </a:r>
            <a:r>
              <a:rPr lang="id"/>
              <a:t> Properties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Properties</a:t>
            </a:r>
            <a:endParaRPr/>
          </a:p>
        </p:txBody>
      </p:sp>
      <p:pic>
        <p:nvPicPr>
          <p:cNvPr id="192" name="Google Shape;192;p3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Observable Properties</a:t>
            </a:r>
            <a:endParaRPr/>
          </a:p>
        </p:txBody>
      </p:sp>
      <p:sp>
        <p:nvSpPr>
          <p:cNvPr id="1181" name="Google Shape;1181;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standar library yang disediakan oleh Kotlin untuk delegating di properties adalah observable properties</a:t>
            </a:r>
            <a:endParaRPr/>
          </a:p>
          <a:p>
            <a:pPr indent="-311150" lvl="0" marL="457200" rtl="0" algn="l">
              <a:spcBef>
                <a:spcPts val="0"/>
              </a:spcBef>
              <a:spcAft>
                <a:spcPts val="0"/>
              </a:spcAft>
              <a:buSzPts val="1300"/>
              <a:buChar char="●"/>
            </a:pPr>
            <a:r>
              <a:rPr lang="id"/>
              <a:t>Dengan observable properties, kita bisa tahu properties, value sebelum dan value setelah ketika diubah</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20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Observable Properties</a:t>
            </a:r>
            <a:endParaRPr/>
          </a:p>
        </p:txBody>
      </p:sp>
      <p:pic>
        <p:nvPicPr>
          <p:cNvPr id="1187" name="Google Shape;1187;p20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2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 Declarations</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 Declaration</a:t>
            </a:r>
            <a:endParaRPr/>
          </a:p>
        </p:txBody>
      </p:sp>
      <p:sp>
        <p:nvSpPr>
          <p:cNvPr id="1198" name="Google Shape;1198;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declaration adalah membuat multiple variables dari sebuah object</a:t>
            </a:r>
            <a:endParaRPr/>
          </a:p>
          <a:p>
            <a:pPr indent="-311150" lvl="0" marL="457200" rtl="0" algn="l">
              <a:spcBef>
                <a:spcPts val="0"/>
              </a:spcBef>
              <a:spcAft>
                <a:spcPts val="0"/>
              </a:spcAft>
              <a:buSzPts val="1300"/>
              <a:buChar char="●"/>
            </a:pPr>
            <a:r>
              <a:rPr lang="id"/>
              <a:t>Destructuring tidak bisa dilakukan untuk semua object,  hanya objek yang memiliki function componentX() yang bisa dilakukan destructuring</a:t>
            </a:r>
            <a:endParaRPr/>
          </a:p>
          <a:p>
            <a:pPr indent="-311150" lvl="0" marL="457200" rtl="0" algn="l">
              <a:spcBef>
                <a:spcPts val="0"/>
              </a:spcBef>
              <a:spcAft>
                <a:spcPts val="0"/>
              </a:spcAft>
              <a:buSzPts val="1300"/>
              <a:buChar char="●"/>
            </a:pPr>
            <a:r>
              <a:rPr lang="id"/>
              <a:t>Saat kita membuat data class, secara otomatis akan dibuatkan function componentX() sesuai dengan jumlah parameter nya</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Declarations</a:t>
            </a:r>
            <a:endParaRPr/>
          </a:p>
        </p:txBody>
      </p:sp>
      <p:pic>
        <p:nvPicPr>
          <p:cNvPr id="1204" name="Google Shape;1204;p20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ComponentX</a:t>
            </a:r>
            <a:endParaRPr/>
          </a:p>
        </p:txBody>
      </p:sp>
      <p:pic>
        <p:nvPicPr>
          <p:cNvPr id="1210" name="Google Shape;1210;p20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 di Function</a:t>
            </a:r>
            <a:endParaRPr/>
          </a:p>
        </p:txBody>
      </p:sp>
      <p:sp>
        <p:nvSpPr>
          <p:cNvPr id="1216" name="Google Shape;1216;p2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declarations juga bisa dilakukan ketika memanggil function</a:t>
            </a:r>
            <a:endParaRPr/>
          </a:p>
          <a:p>
            <a:pPr indent="-311150" lvl="0" marL="457200" rtl="0" algn="l">
              <a:spcBef>
                <a:spcPts val="0"/>
              </a:spcBef>
              <a:spcAft>
                <a:spcPts val="0"/>
              </a:spcAft>
              <a:buSzPts val="1300"/>
              <a:buChar char="●"/>
            </a:pPr>
            <a:r>
              <a:rPr lang="id"/>
              <a:t>Dengan ini, seakan-akan kita bisa mengembalikan multiple return value pada function</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a:t>
            </a:r>
            <a:endParaRPr/>
          </a:p>
        </p:txBody>
      </p:sp>
      <p:pic>
        <p:nvPicPr>
          <p:cNvPr id="1222" name="Google Shape;1222;p20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Return Function</a:t>
            </a:r>
            <a:endParaRPr/>
          </a:p>
        </p:txBody>
      </p:sp>
      <p:pic>
        <p:nvPicPr>
          <p:cNvPr id="1228" name="Google Shape;1228;p21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Underscore untuk Variable Tidak Digunakan</a:t>
            </a:r>
            <a:endParaRPr/>
          </a:p>
        </p:txBody>
      </p:sp>
      <p:sp>
        <p:nvSpPr>
          <p:cNvPr id="1234" name="Google Shape;1234;p2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ingin melakukan destructuring pada beberapa variable, dan menghiraukan variable lainnya</a:t>
            </a:r>
            <a:endParaRPr/>
          </a:p>
          <a:p>
            <a:pPr indent="-311150" lvl="0" marL="457200" rtl="0" algn="l">
              <a:spcBef>
                <a:spcPts val="0"/>
              </a:spcBef>
              <a:spcAft>
                <a:spcPts val="0"/>
              </a:spcAft>
              <a:buSzPts val="1300"/>
              <a:buChar char="●"/>
            </a:pPr>
            <a:r>
              <a:rPr lang="id"/>
              <a:t>Untuk menghiraukan suatu variable, kita bisa menggunakan kata kunci  _ (underscore)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License</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Dokumen ini boleh Anda gunakan atau ubah untuk keperluan non komersial</a:t>
            </a:r>
            <a:endParaRPr/>
          </a:p>
          <a:p>
            <a:pPr indent="-311150" lvl="0" marL="457200" rtl="0" algn="l">
              <a:spcBef>
                <a:spcPts val="0"/>
              </a:spcBef>
              <a:spcAft>
                <a:spcPts val="0"/>
              </a:spcAft>
              <a:buSzPts val="1300"/>
              <a:buChar char="●"/>
            </a:pPr>
            <a:r>
              <a:rPr lang="id"/>
              <a:t>Tapi Anda wajib mencantumkan sumber dan pemilik dokumen ini</a:t>
            </a:r>
            <a:endParaRPr/>
          </a:p>
          <a:p>
            <a:pPr indent="-311150" lvl="0" marL="457200" rtl="0" algn="l">
              <a:spcBef>
                <a:spcPts val="0"/>
              </a:spcBef>
              <a:spcAft>
                <a:spcPts val="0"/>
              </a:spcAft>
              <a:buSzPts val="1300"/>
              <a:buChar char="●"/>
            </a:pPr>
            <a:r>
              <a:rPr lang="id"/>
              <a:t>Untuk keperluan komersial, silahkan hubungi pemilik dokumen ini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Manipulasi Properties</a:t>
            </a:r>
            <a:endParaRPr/>
          </a:p>
        </p:txBody>
      </p:sp>
      <p:sp>
        <p:nvSpPr>
          <p:cNvPr id="198" name="Google Shape;198;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Properties yang ada di object, bisa kita manipulasi. Tergantung mutable atau immutable.</a:t>
            </a:r>
            <a:endParaRPr/>
          </a:p>
          <a:p>
            <a:pPr indent="-311150" lvl="0" marL="457200" rtl="0" algn="l">
              <a:spcBef>
                <a:spcPts val="0"/>
              </a:spcBef>
              <a:spcAft>
                <a:spcPts val="0"/>
              </a:spcAft>
              <a:buSzPts val="1300"/>
              <a:buChar char="●"/>
            </a:pPr>
            <a:r>
              <a:rPr lang="id"/>
              <a:t>Jika mutable, berarti kita bisa mengubah data properties nya, namun jika immutable, kita hanya bisa mengambil data properties nya saja</a:t>
            </a:r>
            <a:endParaRPr/>
          </a:p>
          <a:p>
            <a:pPr indent="-311150" lvl="0" marL="457200" rtl="0" algn="l">
              <a:spcBef>
                <a:spcPts val="0"/>
              </a:spcBef>
              <a:spcAft>
                <a:spcPts val="0"/>
              </a:spcAft>
              <a:buSzPts val="1300"/>
              <a:buChar char="●"/>
            </a:pPr>
            <a:r>
              <a:rPr lang="id"/>
              <a:t>Untuk memanipulasi data properties, sama seperti cara pada variable</a:t>
            </a:r>
            <a:endParaRPr/>
          </a:p>
          <a:p>
            <a:pPr indent="-311150" lvl="0" marL="457200" rtl="0" algn="l">
              <a:spcBef>
                <a:spcPts val="0"/>
              </a:spcBef>
              <a:spcAft>
                <a:spcPts val="0"/>
              </a:spcAft>
              <a:buSzPts val="1300"/>
              <a:buChar char="●"/>
            </a:pPr>
            <a:r>
              <a:rPr lang="id"/>
              <a:t>Untuk mengakses properties, kita butuh kata kunci . (titik) setelah nama object dan diikuti nama properties nya</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Underscore</a:t>
            </a:r>
            <a:endParaRPr/>
          </a:p>
        </p:txBody>
      </p:sp>
      <p:pic>
        <p:nvPicPr>
          <p:cNvPr id="1240" name="Google Shape;1240;p21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 Lambda Parameter</a:t>
            </a:r>
            <a:endParaRPr/>
          </a:p>
        </p:txBody>
      </p:sp>
      <p:sp>
        <p:nvSpPr>
          <p:cNvPr id="1246" name="Google Shape;1246;p2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juga bisa dilakukan di lambda parameter</a:t>
            </a:r>
            <a:endParaRPr/>
          </a:p>
          <a:p>
            <a:pPr indent="-311150" lvl="0" marL="457200" rtl="0" algn="l">
              <a:spcBef>
                <a:spcPts val="0"/>
              </a:spcBef>
              <a:spcAft>
                <a:spcPts val="0"/>
              </a:spcAft>
              <a:buSzPts val="1300"/>
              <a:buChar char="●"/>
            </a:pPr>
            <a:r>
              <a:rPr lang="id"/>
              <a:t>Hal ini bisa mempermudah kita saat ingin mengakses data yang ada di parameter</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21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Lambda Function</a:t>
            </a:r>
            <a:endParaRPr/>
          </a:p>
        </p:txBody>
      </p:sp>
      <p:pic>
        <p:nvPicPr>
          <p:cNvPr id="1252" name="Google Shape;1252;p21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21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Lambda Parameter</a:t>
            </a:r>
            <a:endParaRPr/>
          </a:p>
        </p:txBody>
      </p:sp>
      <p:pic>
        <p:nvPicPr>
          <p:cNvPr id="1258" name="Google Shape;1258;p21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2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Overloading</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Overloading</a:t>
            </a:r>
            <a:endParaRPr/>
          </a:p>
        </p:txBody>
      </p:sp>
      <p:sp>
        <p:nvSpPr>
          <p:cNvPr id="1269" name="Google Shape;1269;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Kotlin mendukung operator overloading, artinya kita bisa membuat function dari operator-operator seperti operator matematika, dan lain-lain</a:t>
            </a:r>
            <a:endParaRPr/>
          </a:p>
          <a:p>
            <a:pPr indent="-311150" lvl="0" marL="457200" rtl="0" algn="l">
              <a:spcBef>
                <a:spcPts val="0"/>
              </a:spcBef>
              <a:spcAft>
                <a:spcPts val="0"/>
              </a:spcAft>
              <a:buSzPts val="1300"/>
              <a:buChar char="●"/>
            </a:pPr>
            <a:r>
              <a:rPr lang="id"/>
              <a:t>Kemampuan ini membuat kita bisa melakukan operasi apapun di object seperti layaknya tipe data Integer</a:t>
            </a:r>
            <a:endParaRPr/>
          </a:p>
          <a:p>
            <a:pPr indent="-311150" lvl="0" marL="457200" rtl="0" algn="l">
              <a:spcBef>
                <a:spcPts val="0"/>
              </a:spcBef>
              <a:spcAft>
                <a:spcPts val="0"/>
              </a:spcAft>
              <a:buSzPts val="1300"/>
              <a:buChar char="●"/>
            </a:pPr>
            <a:r>
              <a:rPr lang="id"/>
              <a:t>Ada banyak sekali operator yang bisa di override di Kotlin</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Unary Prefix Operator</a:t>
            </a:r>
            <a:endParaRPr/>
          </a:p>
        </p:txBody>
      </p:sp>
      <p:pic>
        <p:nvPicPr>
          <p:cNvPr id="1275" name="Google Shape;1275;p218"/>
          <p:cNvPicPr preferRelativeResize="0"/>
          <p:nvPr/>
        </p:nvPicPr>
        <p:blipFill>
          <a:blip r:embed="rId3">
            <a:alphaModFix/>
          </a:blip>
          <a:stretch>
            <a:fillRect/>
          </a:stretch>
        </p:blipFill>
        <p:spPr>
          <a:xfrm>
            <a:off x="2105025" y="2006250"/>
            <a:ext cx="4933950" cy="287655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Increment &amp; Decrement</a:t>
            </a:r>
            <a:endParaRPr/>
          </a:p>
        </p:txBody>
      </p:sp>
      <p:pic>
        <p:nvPicPr>
          <p:cNvPr id="1281" name="Google Shape;1281;p219"/>
          <p:cNvPicPr preferRelativeResize="0"/>
          <p:nvPr/>
        </p:nvPicPr>
        <p:blipFill>
          <a:blip r:embed="rId3">
            <a:alphaModFix/>
          </a:blip>
          <a:stretch>
            <a:fillRect/>
          </a:stretch>
        </p:blipFill>
        <p:spPr>
          <a:xfrm>
            <a:off x="1885950" y="2006250"/>
            <a:ext cx="5372100" cy="241935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Aritmatik</a:t>
            </a:r>
            <a:r>
              <a:rPr lang="id"/>
              <a:t> Operator</a:t>
            </a:r>
            <a:endParaRPr/>
          </a:p>
        </p:txBody>
      </p:sp>
      <p:pic>
        <p:nvPicPr>
          <p:cNvPr id="1287" name="Google Shape;1287;p220"/>
          <p:cNvPicPr preferRelativeResize="0"/>
          <p:nvPr/>
        </p:nvPicPr>
        <p:blipFill>
          <a:blip r:embed="rId3">
            <a:alphaModFix/>
          </a:blip>
          <a:stretch>
            <a:fillRect/>
          </a:stretch>
        </p:blipFill>
        <p:spPr>
          <a:xfrm>
            <a:off x="2437413" y="2006250"/>
            <a:ext cx="4269169" cy="2984851"/>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pic>
        <p:nvPicPr>
          <p:cNvPr id="1293" name="Google Shape;1293;p221"/>
          <p:cNvPicPr preferRelativeResize="0"/>
          <p:nvPr/>
        </p:nvPicPr>
        <p:blipFill>
          <a:blip r:embed="rId3">
            <a:alphaModFix/>
          </a:blip>
          <a:stretch>
            <a:fillRect/>
          </a:stretch>
        </p:blipFill>
        <p:spPr>
          <a:xfrm>
            <a:off x="2095500" y="2006250"/>
            <a:ext cx="4953000" cy="2305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Manipulasi Properties</a:t>
            </a:r>
            <a:endParaRPr/>
          </a:p>
        </p:txBody>
      </p:sp>
      <p:pic>
        <p:nvPicPr>
          <p:cNvPr id="204" name="Google Shape;204;p3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Index Acces Operator</a:t>
            </a:r>
            <a:endParaRPr/>
          </a:p>
        </p:txBody>
      </p:sp>
      <p:pic>
        <p:nvPicPr>
          <p:cNvPr id="1299" name="Google Shape;1299;p222"/>
          <p:cNvPicPr preferRelativeResize="0"/>
          <p:nvPr/>
        </p:nvPicPr>
        <p:blipFill>
          <a:blip r:embed="rId3">
            <a:alphaModFix/>
          </a:blip>
          <a:stretch>
            <a:fillRect/>
          </a:stretch>
        </p:blipFill>
        <p:spPr>
          <a:xfrm>
            <a:off x="2046813" y="2006250"/>
            <a:ext cx="5050366" cy="298485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Invoke Operator</a:t>
            </a:r>
            <a:endParaRPr/>
          </a:p>
        </p:txBody>
      </p:sp>
      <p:pic>
        <p:nvPicPr>
          <p:cNvPr id="1305" name="Google Shape;1305;p223"/>
          <p:cNvPicPr preferRelativeResize="0"/>
          <p:nvPr/>
        </p:nvPicPr>
        <p:blipFill>
          <a:blip r:embed="rId3">
            <a:alphaModFix/>
          </a:blip>
          <a:stretch>
            <a:fillRect/>
          </a:stretch>
        </p:blipFill>
        <p:spPr>
          <a:xfrm>
            <a:off x="1401600" y="2006250"/>
            <a:ext cx="6340790" cy="2984850"/>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Assignment Operator</a:t>
            </a:r>
            <a:endParaRPr/>
          </a:p>
        </p:txBody>
      </p:sp>
      <p:pic>
        <p:nvPicPr>
          <p:cNvPr id="1311" name="Google Shape;1311;p224"/>
          <p:cNvPicPr preferRelativeResize="0"/>
          <p:nvPr/>
        </p:nvPicPr>
        <p:blipFill>
          <a:blip r:embed="rId3">
            <a:alphaModFix/>
          </a:blip>
          <a:stretch>
            <a:fillRect/>
          </a:stretch>
        </p:blipFill>
        <p:spPr>
          <a:xfrm>
            <a:off x="1398063" y="2006250"/>
            <a:ext cx="6347872" cy="298485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Equality dan Inequality Operator</a:t>
            </a:r>
            <a:endParaRPr/>
          </a:p>
        </p:txBody>
      </p:sp>
      <p:pic>
        <p:nvPicPr>
          <p:cNvPr id="1317" name="Google Shape;1317;p225"/>
          <p:cNvPicPr preferRelativeResize="0"/>
          <p:nvPr/>
        </p:nvPicPr>
        <p:blipFill>
          <a:blip r:embed="rId3">
            <a:alphaModFix/>
          </a:blip>
          <a:stretch>
            <a:fillRect/>
          </a:stretch>
        </p:blipFill>
        <p:spPr>
          <a:xfrm>
            <a:off x="742950" y="2006250"/>
            <a:ext cx="7658100" cy="220980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2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Comparison Operator</a:t>
            </a:r>
            <a:endParaRPr/>
          </a:p>
        </p:txBody>
      </p:sp>
      <p:pic>
        <p:nvPicPr>
          <p:cNvPr id="1323" name="Google Shape;1323;p226"/>
          <p:cNvPicPr preferRelativeResize="0"/>
          <p:nvPr/>
        </p:nvPicPr>
        <p:blipFill>
          <a:blip r:embed="rId3">
            <a:alphaModFix/>
          </a:blip>
          <a:stretch>
            <a:fillRect/>
          </a:stretch>
        </p:blipFill>
        <p:spPr>
          <a:xfrm>
            <a:off x="2092913" y="2006250"/>
            <a:ext cx="4958167" cy="2984850"/>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Operator Overloading</a:t>
            </a:r>
            <a:endParaRPr/>
          </a:p>
        </p:txBody>
      </p:sp>
      <p:sp>
        <p:nvSpPr>
          <p:cNvPr id="1329" name="Google Shape;1329;p2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operator overloading, kita bisa menggunakan kata kunci operator sebelum deklarasi function nya</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Overloading</a:t>
            </a:r>
            <a:endParaRPr/>
          </a:p>
        </p:txBody>
      </p:sp>
      <p:pic>
        <p:nvPicPr>
          <p:cNvPr id="1335" name="Google Shape;1335;p22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Safety</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Safety</a:t>
            </a:r>
            <a:endParaRPr/>
          </a:p>
        </p:txBody>
      </p:sp>
      <p:sp>
        <p:nvSpPr>
          <p:cNvPr id="1346" name="Google Shape;1346;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teman-teman sebelumnya pernah belajar bahasa pemrograman Java, di Java kita sering mengenal error bernama NullPointerException. Error ini terjadi ketika kita mengakses properties atau functions di null object</a:t>
            </a:r>
            <a:endParaRPr/>
          </a:p>
          <a:p>
            <a:pPr indent="-311150" lvl="0" marL="457200" rtl="0" algn="l">
              <a:spcBef>
                <a:spcPts val="0"/>
              </a:spcBef>
              <a:spcAft>
                <a:spcPts val="0"/>
              </a:spcAft>
              <a:buSzPts val="1300"/>
              <a:buChar char="●"/>
            </a:pPr>
            <a:r>
              <a:rPr lang="id"/>
              <a:t>Di Kotlin, hal ini sangat jarang terjadi, karena sejak awal di Kotlin tidak direkomendasikan untuk menggunakan nullable type. </a:t>
            </a:r>
            <a:endParaRPr/>
          </a:p>
          <a:p>
            <a:pPr indent="-311150" lvl="0" marL="457200" rtl="0" algn="l">
              <a:spcBef>
                <a:spcPts val="0"/>
              </a:spcBef>
              <a:spcAft>
                <a:spcPts val="0"/>
              </a:spcAft>
              <a:buSzPts val="1300"/>
              <a:buChar char="●"/>
            </a:pPr>
            <a:r>
              <a:rPr lang="id"/>
              <a:t>Walaupun akan menggunakan nullable type, di Kotlin kita memberitahu secara eksplisit menggunakan karakter ? (tanda tanya)</a:t>
            </a:r>
            <a:endParaRPr/>
          </a:p>
          <a:p>
            <a:pPr indent="-311150" lvl="0" marL="457200" rtl="0" algn="l">
              <a:spcBef>
                <a:spcPts val="0"/>
              </a:spcBef>
              <a:spcAft>
                <a:spcPts val="0"/>
              </a:spcAft>
              <a:buSzPts val="1300"/>
              <a:buChar char="●"/>
            </a:pPr>
            <a:r>
              <a:rPr lang="id"/>
              <a:t>Kali ini kita akan bahas cara-cara agar terhindar dari error null di Kotlin sehingga tidak sering kejadian seperti di Java</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Checking for Null</a:t>
            </a:r>
            <a:endParaRPr/>
          </a:p>
        </p:txBody>
      </p:sp>
      <p:pic>
        <p:nvPicPr>
          <p:cNvPr id="1352" name="Google Shape;1352;p23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Safe Call Menggunakan ?</a:t>
            </a:r>
            <a:endParaRPr/>
          </a:p>
        </p:txBody>
      </p:sp>
      <p:pic>
        <p:nvPicPr>
          <p:cNvPr id="1358" name="Google Shape;1358;p23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Elvis Operator</a:t>
            </a:r>
            <a:endParaRPr/>
          </a:p>
        </p:txBody>
      </p:sp>
      <p:pic>
        <p:nvPicPr>
          <p:cNvPr id="1364" name="Google Shape;1364;p23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 Operator</a:t>
            </a:r>
            <a:endParaRPr/>
          </a:p>
        </p:txBody>
      </p:sp>
      <p:sp>
        <p:nvSpPr>
          <p:cNvPr id="1370" name="Google Shape;1370;p2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sangat mencintai NullPointerException :D</a:t>
            </a:r>
            <a:endParaRPr/>
          </a:p>
          <a:p>
            <a:pPr indent="-311150" lvl="0" marL="457200" rtl="0" algn="l">
              <a:spcBef>
                <a:spcPts val="0"/>
              </a:spcBef>
              <a:spcAft>
                <a:spcPts val="0"/>
              </a:spcAft>
              <a:buSzPts val="1300"/>
              <a:buChar char="●"/>
            </a:pPr>
            <a:r>
              <a:rPr lang="id"/>
              <a:t>Dan kita benar-benar yakin bahwa variabel tersebut tidak null</a:t>
            </a:r>
            <a:endParaRPr/>
          </a:p>
          <a:p>
            <a:pPr indent="-311150" lvl="0" marL="457200" rtl="0" algn="l">
              <a:spcBef>
                <a:spcPts val="0"/>
              </a:spcBef>
              <a:spcAft>
                <a:spcPts val="0"/>
              </a:spcAft>
              <a:buSzPts val="1300"/>
              <a:buChar char="●"/>
            </a:pPr>
            <a:r>
              <a:rPr lang="id"/>
              <a:t>Maka kita bisa menggunakan kata kunci !! untuk mengkonversi dari data yang nullable menjadi data tidak nullable</a:t>
            </a:r>
            <a:endParaRPr/>
          </a:p>
          <a:p>
            <a:pPr indent="-311150" lvl="0" marL="457200" rtl="0" algn="l">
              <a:spcBef>
                <a:spcPts val="0"/>
              </a:spcBef>
              <a:spcAft>
                <a:spcPts val="0"/>
              </a:spcAft>
              <a:buSzPts val="1300"/>
              <a:buChar char="●"/>
            </a:pPr>
            <a:r>
              <a:rPr lang="id"/>
              <a:t>Tapi ingat, konsekuensinya, jika sampai ternyata datanya null, maka akan terjadi error</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 Operator</a:t>
            </a:r>
            <a:endParaRPr/>
          </a:p>
        </p:txBody>
      </p:sp>
      <p:pic>
        <p:nvPicPr>
          <p:cNvPr id="1376" name="Google Shape;1376;p23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2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Exception</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Exception</a:t>
            </a:r>
            <a:endParaRPr/>
          </a:p>
        </p:txBody>
      </p:sp>
      <p:sp>
        <p:nvSpPr>
          <p:cNvPr id="1387" name="Google Shape;1387;p2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program, kita pasti akan selalu berhadapan dengan error</a:t>
            </a:r>
            <a:endParaRPr/>
          </a:p>
          <a:p>
            <a:pPr indent="-311150" lvl="0" marL="457200" rtl="0" algn="l">
              <a:spcBef>
                <a:spcPts val="0"/>
              </a:spcBef>
              <a:spcAft>
                <a:spcPts val="0"/>
              </a:spcAft>
              <a:buSzPts val="1300"/>
              <a:buChar char="●"/>
            </a:pPr>
            <a:r>
              <a:rPr lang="id"/>
              <a:t>Banyak sekali jenis error, baik itu error yang sudah diduga, seperti validation error, atau error yang tidak terduga, seperti ada jaringan error, koneksi ke database error, dan lain-lain</a:t>
            </a:r>
            <a:endParaRPr/>
          </a:p>
          <a:p>
            <a:pPr indent="-311150" lvl="0" marL="457200" rtl="0" algn="l">
              <a:spcBef>
                <a:spcPts val="0"/>
              </a:spcBef>
              <a:spcAft>
                <a:spcPts val="0"/>
              </a:spcAft>
              <a:buSzPts val="1300"/>
              <a:buChar char="●"/>
            </a:pPr>
            <a:r>
              <a:rPr lang="id"/>
              <a:t>Error di Kotlin direpresentasikan dengan Exception, dimana semua tipe data error pasti akan selalu class turunan dari Throwable</a:t>
            </a:r>
            <a:endParaRPr/>
          </a:p>
          <a:p>
            <a:pPr indent="-311150" lvl="0" marL="457200" rtl="0" algn="l">
              <a:spcBef>
                <a:spcPts val="0"/>
              </a:spcBef>
              <a:spcAft>
                <a:spcPts val="0"/>
              </a:spcAft>
              <a:buSzPts val="1300"/>
              <a:buChar char="●"/>
            </a:pPr>
            <a:r>
              <a:rPr lang="id"/>
              <a:t>Untuk membuat error di Kotlin sangatlah mudah, kita bisa menggunakan kata kunci throw, diikuti dengan object error nya</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Exception</a:t>
            </a:r>
            <a:endParaRPr/>
          </a:p>
        </p:txBody>
      </p:sp>
      <p:pic>
        <p:nvPicPr>
          <p:cNvPr id="1393" name="Google Shape;1393;p23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Try Catch </a:t>
            </a:r>
            <a:endParaRPr/>
          </a:p>
        </p:txBody>
      </p:sp>
      <p:sp>
        <p:nvSpPr>
          <p:cNvPr id="1399" name="Google Shape;1399;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dalam program Kotlin kita terjadi exception, maka secara otomatis program kita akan terhenti</a:t>
            </a:r>
            <a:endParaRPr/>
          </a:p>
          <a:p>
            <a:pPr indent="-311150" lvl="0" marL="457200" rtl="0" algn="l">
              <a:spcBef>
                <a:spcPts val="0"/>
              </a:spcBef>
              <a:spcAft>
                <a:spcPts val="0"/>
              </a:spcAft>
              <a:buSzPts val="1300"/>
              <a:buChar char="●"/>
            </a:pPr>
            <a:r>
              <a:rPr lang="id"/>
              <a:t>Kadang kita tidak ingin sampai kejadian seperti itu</a:t>
            </a:r>
            <a:endParaRPr/>
          </a:p>
          <a:p>
            <a:pPr indent="-311150" lvl="0" marL="457200" rtl="0" algn="l">
              <a:spcBef>
                <a:spcPts val="0"/>
              </a:spcBef>
              <a:spcAft>
                <a:spcPts val="0"/>
              </a:spcAft>
              <a:buSzPts val="1300"/>
              <a:buChar char="●"/>
            </a:pPr>
            <a:r>
              <a:rPr lang="id"/>
              <a:t>Di Kotlin, kita bisa menangkap exception, lalu melakukan sesuatu jika terjadi error</a:t>
            </a:r>
            <a:endParaRPr/>
          </a:p>
          <a:p>
            <a:pPr indent="-311150" lvl="0" marL="457200" rtl="0" algn="l">
              <a:spcBef>
                <a:spcPts val="0"/>
              </a:spcBef>
              <a:spcAft>
                <a:spcPts val="0"/>
              </a:spcAft>
              <a:buSzPts val="1300"/>
              <a:buChar char="●"/>
            </a:pPr>
            <a:r>
              <a:rPr lang="id"/>
              <a:t>Try Catch di Kotlin digunakan untuk mencoba melakukan sesuatu, jika terjadi error maka akan ditangkap dan kita bisa memberi reaksi sesuai dengan yang kita mau</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4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Try Catch</a:t>
            </a:r>
            <a:endParaRPr/>
          </a:p>
        </p:txBody>
      </p:sp>
      <p:pic>
        <p:nvPicPr>
          <p:cNvPr id="1405" name="Google Shape;1405;p24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2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Multiple Catch</a:t>
            </a:r>
            <a:endParaRPr/>
          </a:p>
        </p:txBody>
      </p:sp>
      <p:sp>
        <p:nvSpPr>
          <p:cNvPr id="1411" name="Google Shape;1411;p2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mengeksekusi sebuah kode program di blok Try, bisa dimungkinan tidak hanya terjadi satu jenis exception, bisa saja terjadi beberapa jenis exception</a:t>
            </a:r>
            <a:endParaRPr/>
          </a:p>
          <a:p>
            <a:pPr indent="-311150" lvl="0" marL="457200" rtl="0" algn="l">
              <a:spcBef>
                <a:spcPts val="0"/>
              </a:spcBef>
              <a:spcAft>
                <a:spcPts val="0"/>
              </a:spcAft>
              <a:buSzPts val="1300"/>
              <a:buChar char="●"/>
            </a:pPr>
            <a:r>
              <a:rPr lang="id"/>
              <a:t>Di Kotlin, kita bisa menggunakan multiple block Catch, untuk menangkap jenis exception yang berbeda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Constructors</a:t>
            </a:r>
            <a:endParaRPr/>
          </a:p>
        </p:txBody>
      </p:sp>
      <p:sp>
        <p:nvSpPr>
          <p:cNvPr id="215" name="Google Shape;215;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Object, maka kita seperti memanggil sebuah function</a:t>
            </a:r>
            <a:endParaRPr/>
          </a:p>
          <a:p>
            <a:pPr indent="-311150" lvl="0" marL="457200" rtl="0" algn="l">
              <a:spcBef>
                <a:spcPts val="0"/>
              </a:spcBef>
              <a:spcAft>
                <a:spcPts val="0"/>
              </a:spcAft>
              <a:buSzPts val="1300"/>
              <a:buChar char="●"/>
            </a:pPr>
            <a:r>
              <a:rPr lang="id"/>
              <a:t>Di dalam class Kotlin, kita bisa membuat Constructors, Constructors mirip seperti function yang akan dipanggil saat pertama kali Object dibuat.</a:t>
            </a:r>
            <a:endParaRPr/>
          </a:p>
          <a:p>
            <a:pPr indent="-311150" lvl="0" marL="457200" rtl="0" algn="l">
              <a:spcBef>
                <a:spcPts val="0"/>
              </a:spcBef>
              <a:spcAft>
                <a:spcPts val="0"/>
              </a:spcAft>
              <a:buSzPts val="1300"/>
              <a:buChar char="●"/>
            </a:pPr>
            <a:r>
              <a:rPr lang="id"/>
              <a:t>Mirip seperti di Function, kita bisa memberi parameter pada Constructors</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4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Catch</a:t>
            </a:r>
            <a:endParaRPr/>
          </a:p>
        </p:txBody>
      </p:sp>
      <p:pic>
        <p:nvPicPr>
          <p:cNvPr id="1417" name="Google Shape;1417;p24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Finally</a:t>
            </a:r>
            <a:endParaRPr/>
          </a:p>
        </p:txBody>
      </p:sp>
      <p:sp>
        <p:nvSpPr>
          <p:cNvPr id="1423" name="Google Shape;1423;p2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Finally adalah block kode yang bisa ditambahkan di Try Catch</a:t>
            </a:r>
            <a:endParaRPr/>
          </a:p>
          <a:p>
            <a:pPr indent="-311150" lvl="0" marL="457200" rtl="0" algn="l">
              <a:spcBef>
                <a:spcPts val="0"/>
              </a:spcBef>
              <a:spcAft>
                <a:spcPts val="0"/>
              </a:spcAft>
              <a:buSzPts val="1300"/>
              <a:buChar char="●"/>
            </a:pPr>
            <a:r>
              <a:rPr lang="id"/>
              <a:t>Block finally akan selalu dieksekusi setelah kode program Try Catch di eksekusi, baik itu sukses ataupun gagal</a:t>
            </a:r>
            <a:endParaRPr/>
          </a:p>
          <a:p>
            <a:pPr indent="-311150" lvl="0" marL="457200" rtl="0" algn="l">
              <a:spcBef>
                <a:spcPts val="0"/>
              </a:spcBef>
              <a:spcAft>
                <a:spcPts val="0"/>
              </a:spcAft>
              <a:buSzPts val="1300"/>
              <a:buChar char="●"/>
            </a:pPr>
            <a:r>
              <a:rPr lang="id"/>
              <a:t>Ini cocok untuk menempatkan kode yang memang harus dilakukan tidak peduli baik itu kodenya sukses atau gagal</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24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Finally</a:t>
            </a:r>
            <a:endParaRPr/>
          </a:p>
        </p:txBody>
      </p:sp>
      <p:pic>
        <p:nvPicPr>
          <p:cNvPr id="1429" name="Google Shape;1429;p24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24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Annotation</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Annotation</a:t>
            </a:r>
            <a:endParaRPr/>
          </a:p>
        </p:txBody>
      </p:sp>
      <p:sp>
        <p:nvSpPr>
          <p:cNvPr id="1440" name="Google Shape;1440;p2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Annotation adalah menambahkan metadata ke kode program yang kita buat</a:t>
            </a:r>
            <a:endParaRPr/>
          </a:p>
          <a:p>
            <a:pPr indent="-311150" lvl="0" marL="457200" rtl="0" algn="l">
              <a:spcBef>
                <a:spcPts val="0"/>
              </a:spcBef>
              <a:spcAft>
                <a:spcPts val="0"/>
              </a:spcAft>
              <a:buSzPts val="1300"/>
              <a:buChar char="●"/>
            </a:pPr>
            <a:r>
              <a:rPr lang="id"/>
              <a:t>Tidak semua orang membutuhkan Annotation, biasanya Annotation digunakan saat kita ingin membuat library / framework</a:t>
            </a:r>
            <a:endParaRPr/>
          </a:p>
          <a:p>
            <a:pPr indent="-311150" lvl="0" marL="457200" rtl="0" algn="l">
              <a:spcBef>
                <a:spcPts val="0"/>
              </a:spcBef>
              <a:spcAft>
                <a:spcPts val="0"/>
              </a:spcAft>
              <a:buSzPts val="1300"/>
              <a:buChar char="●"/>
            </a:pPr>
            <a:r>
              <a:rPr lang="id"/>
              <a:t>Annotation sendiri bisa diakses menggunakan Reflection, yang akan kita bahas nanti</a:t>
            </a:r>
            <a:endParaRPr/>
          </a:p>
          <a:p>
            <a:pPr indent="-311150" lvl="0" marL="457200" rtl="0" algn="l">
              <a:spcBef>
                <a:spcPts val="0"/>
              </a:spcBef>
              <a:spcAft>
                <a:spcPts val="0"/>
              </a:spcAft>
              <a:buSzPts val="1300"/>
              <a:buChar char="●"/>
            </a:pPr>
            <a:r>
              <a:rPr lang="id"/>
              <a:t>Untuk membuat class annotation, kita bisa menggunakan kata kunci annotation sebelum membuat class tersebut</a:t>
            </a:r>
            <a:endParaRPr/>
          </a:p>
          <a:p>
            <a:pPr indent="-311150" lvl="0" marL="457200" rtl="0" algn="l">
              <a:spcBef>
                <a:spcPts val="0"/>
              </a:spcBef>
              <a:spcAft>
                <a:spcPts val="0"/>
              </a:spcAft>
              <a:buSzPts val="1300"/>
              <a:buChar char="●"/>
            </a:pPr>
            <a:r>
              <a:rPr lang="id"/>
              <a:t>Annotation hanya boleh memiliki properties via primary constructor, tidak boleh memiliki members lainnya (function atau properties di body)</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Attribute Annotation</a:t>
            </a:r>
            <a:endParaRPr/>
          </a:p>
        </p:txBody>
      </p:sp>
      <p:graphicFrame>
        <p:nvGraphicFramePr>
          <p:cNvPr id="1446" name="Google Shape;1446;p247"/>
          <p:cNvGraphicFramePr/>
          <p:nvPr/>
        </p:nvGraphicFramePr>
        <p:xfrm>
          <a:off x="913125" y="2028825"/>
          <a:ext cx="3000000" cy="3000000"/>
        </p:xfrm>
        <a:graphic>
          <a:graphicData uri="http://schemas.openxmlformats.org/drawingml/2006/table">
            <a:tbl>
              <a:tblPr>
                <a:noFill/>
                <a:tableStyleId>{61E6ECA1-852A-4661-A148-AB25CF7476F7}</a:tableStyleId>
              </a:tblPr>
              <a:tblGrid>
                <a:gridCol w="2115075"/>
                <a:gridCol w="5123925"/>
              </a:tblGrid>
              <a:tr h="381000">
                <a:tc>
                  <a:txBody>
                    <a:bodyPr/>
                    <a:lstStyle/>
                    <a:p>
                      <a:pPr indent="0" lvl="0" marL="0" rtl="0" algn="l">
                        <a:spcBef>
                          <a:spcPts val="0"/>
                        </a:spcBef>
                        <a:spcAft>
                          <a:spcPts val="0"/>
                        </a:spcAft>
                        <a:buNone/>
                      </a:pPr>
                      <a:r>
                        <a:rPr lang="id"/>
                        <a:t>Attribute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@Target</a:t>
                      </a:r>
                      <a:endParaRPr/>
                    </a:p>
                  </a:txBody>
                  <a:tcPr marT="91425" marB="91425" marR="91425" marL="91425"/>
                </a:tc>
                <a:tc>
                  <a:txBody>
                    <a:bodyPr/>
                    <a:lstStyle/>
                    <a:p>
                      <a:pPr indent="0" lvl="0" marL="0" rtl="0" algn="l">
                        <a:spcBef>
                          <a:spcPts val="0"/>
                        </a:spcBef>
                        <a:spcAft>
                          <a:spcPts val="0"/>
                        </a:spcAft>
                        <a:buNone/>
                      </a:pPr>
                      <a:r>
                        <a:rPr lang="id"/>
                        <a:t>Memberitahu annotation bisa digunakan di mana? Class, function, properties, dan lain-lain</a:t>
                      </a:r>
                      <a:endParaRPr/>
                    </a:p>
                  </a:txBody>
                  <a:tcPr marT="91425" marB="91425" marR="91425" marL="91425"/>
                </a:tc>
              </a:tr>
              <a:tr h="381000">
                <a:tc>
                  <a:txBody>
                    <a:bodyPr/>
                    <a:lstStyle/>
                    <a:p>
                      <a:pPr indent="0" lvl="0" marL="0" rtl="0" algn="l">
                        <a:spcBef>
                          <a:spcPts val="0"/>
                        </a:spcBef>
                        <a:spcAft>
                          <a:spcPts val="0"/>
                        </a:spcAft>
                        <a:buNone/>
                      </a:pPr>
                      <a:r>
                        <a:rPr lang="id"/>
                        <a:t>@Retention</a:t>
                      </a:r>
                      <a:endParaRPr/>
                    </a:p>
                  </a:txBody>
                  <a:tcPr marT="91425" marB="91425" marR="91425" marL="91425"/>
                </a:tc>
                <a:tc>
                  <a:txBody>
                    <a:bodyPr/>
                    <a:lstStyle/>
                    <a:p>
                      <a:pPr indent="0" lvl="0" marL="0" rtl="0" algn="l">
                        <a:spcBef>
                          <a:spcPts val="0"/>
                        </a:spcBef>
                        <a:spcAft>
                          <a:spcPts val="0"/>
                        </a:spcAft>
                        <a:buNone/>
                      </a:pPr>
                      <a:r>
                        <a:rPr lang="id"/>
                        <a:t>Memberitahu annotation apakah disimpan di hasil kompilasi, dan apakah bisa dibaca oleh reflection?</a:t>
                      </a:r>
                      <a:endParaRPr/>
                    </a:p>
                  </a:txBody>
                  <a:tcPr marT="91425" marB="91425" marR="91425" marL="91425"/>
                </a:tc>
              </a:tr>
              <a:tr h="381000">
                <a:tc>
                  <a:txBody>
                    <a:bodyPr/>
                    <a:lstStyle/>
                    <a:p>
                      <a:pPr indent="0" lvl="0" marL="0" rtl="0" algn="l">
                        <a:spcBef>
                          <a:spcPts val="0"/>
                        </a:spcBef>
                        <a:spcAft>
                          <a:spcPts val="0"/>
                        </a:spcAft>
                        <a:buNone/>
                      </a:pPr>
                      <a:r>
                        <a:rPr lang="id"/>
                        <a:t>@Repeatable</a:t>
                      </a:r>
                      <a:endParaRPr/>
                    </a:p>
                  </a:txBody>
                  <a:tcPr marT="91425" marB="91425" marR="91425" marL="91425"/>
                </a:tc>
                <a:tc>
                  <a:txBody>
                    <a:bodyPr/>
                    <a:lstStyle/>
                    <a:p>
                      <a:pPr indent="0" lvl="0" marL="0" rtl="0" algn="l">
                        <a:spcBef>
                          <a:spcPts val="0"/>
                        </a:spcBef>
                        <a:spcAft>
                          <a:spcPts val="0"/>
                        </a:spcAft>
                        <a:buNone/>
                      </a:pPr>
                      <a:r>
                        <a:rPr lang="id"/>
                        <a:t>Memberitahu annotation apakah bisa digunakan lebih dari sekali di target yang sama?</a:t>
                      </a:r>
                      <a:endParaRPr/>
                    </a:p>
                  </a:txBody>
                  <a:tcPr marT="91425" marB="91425" marR="91425" marL="91425"/>
                </a:tc>
              </a:tr>
              <a:tr h="381000">
                <a:tc>
                  <a:txBody>
                    <a:bodyPr/>
                    <a:lstStyle/>
                    <a:p>
                      <a:pPr indent="0" lvl="0" marL="0" rtl="0" algn="l">
                        <a:spcBef>
                          <a:spcPts val="0"/>
                        </a:spcBef>
                        <a:spcAft>
                          <a:spcPts val="0"/>
                        </a:spcAft>
                        <a:buNone/>
                      </a:pPr>
                      <a:r>
                        <a:rPr lang="id"/>
                        <a:t>@MustBeDocumented</a:t>
                      </a:r>
                      <a:endParaRPr/>
                    </a:p>
                  </a:txBody>
                  <a:tcPr marT="91425" marB="91425" marR="91425" marL="91425"/>
                </a:tc>
                <a:tc>
                  <a:txBody>
                    <a:bodyPr/>
                    <a:lstStyle/>
                    <a:p>
                      <a:pPr indent="0" lvl="0" marL="0" rtl="0" algn="l">
                        <a:spcBef>
                          <a:spcPts val="0"/>
                        </a:spcBef>
                        <a:spcAft>
                          <a:spcPts val="0"/>
                        </a:spcAft>
                        <a:buNone/>
                      </a:pPr>
                      <a:r>
                        <a:rPr lang="id"/>
                        <a:t>Memberitahu annotation apakah perlu didokumentasikan di public API</a:t>
                      </a:r>
                      <a:endParaRPr/>
                    </a:p>
                  </a:txBody>
                  <a:tcPr marT="91425" marB="91425" marR="91425" marL="91425"/>
                </a:tc>
              </a:tr>
            </a:tbl>
          </a:graphicData>
        </a:graphic>
      </p:graphicFrame>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Annotation</a:t>
            </a:r>
            <a:endParaRPr/>
          </a:p>
        </p:txBody>
      </p:sp>
      <p:pic>
        <p:nvPicPr>
          <p:cNvPr id="1452" name="Google Shape;1452;p24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Annotation</a:t>
            </a:r>
            <a:endParaRPr/>
          </a:p>
        </p:txBody>
      </p:sp>
      <p:pic>
        <p:nvPicPr>
          <p:cNvPr id="1458" name="Google Shape;1458;p24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2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Annotation Target</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2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Annotation Target</a:t>
            </a:r>
            <a:endParaRPr/>
          </a:p>
        </p:txBody>
      </p:sp>
      <p:sp>
        <p:nvSpPr>
          <p:cNvPr id="1469" name="Google Shape;1469;p2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Kotlin Annotation berjalan baik dengan Java Annotation</a:t>
            </a:r>
            <a:endParaRPr/>
          </a:p>
          <a:p>
            <a:pPr indent="-311150" lvl="0" marL="457200" rtl="0" algn="l">
              <a:spcBef>
                <a:spcPts val="0"/>
              </a:spcBef>
              <a:spcAft>
                <a:spcPts val="0"/>
              </a:spcAft>
              <a:buSzPts val="1300"/>
              <a:buChar char="●"/>
            </a:pPr>
            <a:r>
              <a:rPr lang="id"/>
              <a:t>Namun kadang kita ingin menempatkan posisi annotation sesuai dengan yang kita mau agar bisa terbaca di Java dengan baik</a:t>
            </a:r>
            <a:endParaRPr/>
          </a:p>
          <a:p>
            <a:pPr indent="-311150" lvl="0" marL="457200" rtl="0" algn="l">
              <a:spcBef>
                <a:spcPts val="0"/>
              </a:spcBef>
              <a:spcAft>
                <a:spcPts val="0"/>
              </a:spcAft>
              <a:buSzPts val="1300"/>
              <a:buChar char="●"/>
            </a:pPr>
            <a:r>
              <a:rPr lang="id"/>
              <a:t>Biasanya kejadian ini terjadi ketika kita menggunakan Kotlin, namun menggunakan framework Java, sehingga target lokasi Annotation nya harus sesuai dengan yang biasa digunakan framework tersebut di Java</a:t>
            </a:r>
            <a:endParaRPr/>
          </a:p>
          <a:p>
            <a:pPr indent="-311150" lvl="0" marL="457200" rtl="0" algn="l">
              <a:spcBef>
                <a:spcPts val="0"/>
              </a:spcBef>
              <a:spcAft>
                <a:spcPts val="0"/>
              </a:spcAft>
              <a:buSzPts val="1300"/>
              <a:buChar char="●"/>
            </a:pPr>
            <a:r>
              <a:rPr lang="id"/>
              <a:t>Di kotlin kita bisa menggunakan @target:NamaAnnotation nya untuk menentukan lokasi target Annotation akan ditempatkan dimana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Constructors</a:t>
            </a:r>
            <a:endParaRPr/>
          </a:p>
        </p:txBody>
      </p:sp>
      <p:pic>
        <p:nvPicPr>
          <p:cNvPr id="221" name="Google Shape;221;p3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Annotation Target</a:t>
            </a:r>
            <a:endParaRPr/>
          </a:p>
        </p:txBody>
      </p:sp>
      <p:pic>
        <p:nvPicPr>
          <p:cNvPr id="1475" name="Google Shape;1475;p25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2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Reflection</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2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Reflection</a:t>
            </a:r>
            <a:endParaRPr/>
          </a:p>
        </p:txBody>
      </p:sp>
      <p:sp>
        <p:nvSpPr>
          <p:cNvPr id="1486" name="Google Shape;1486;p2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Reflection adalah kemampuan melihat struktur aplikasi kita pada saat berjalan</a:t>
            </a:r>
            <a:endParaRPr/>
          </a:p>
          <a:p>
            <a:pPr indent="-311150" lvl="0" marL="457200" rtl="0" algn="l">
              <a:spcBef>
                <a:spcPts val="0"/>
              </a:spcBef>
              <a:spcAft>
                <a:spcPts val="0"/>
              </a:spcAft>
              <a:buSzPts val="1300"/>
              <a:buChar char="●"/>
            </a:pPr>
            <a:r>
              <a:rPr lang="id"/>
              <a:t>Reflection biasanya sangat berguna saat kita ingin membuat library ataupun framework, sehingga bisa meng-otomatisasi pekerjaan </a:t>
            </a:r>
            <a:endParaRPr/>
          </a:p>
          <a:p>
            <a:pPr indent="-311150" lvl="0" marL="457200" rtl="0" algn="l">
              <a:spcBef>
                <a:spcPts val="0"/>
              </a:spcBef>
              <a:spcAft>
                <a:spcPts val="0"/>
              </a:spcAft>
              <a:buSzPts val="1300"/>
              <a:buChar char="●"/>
            </a:pPr>
            <a:r>
              <a:rPr lang="id"/>
              <a:t>Untuk mengakses reflection class dari sebuah object, kita bisa menggunakan kata kunci ::class, atau bisa langsung dari NamaClass::class</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2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Reflection Class</a:t>
            </a:r>
            <a:endParaRPr/>
          </a:p>
        </p:txBody>
      </p:sp>
      <p:pic>
        <p:nvPicPr>
          <p:cNvPr id="1492" name="Google Shape;1492;p25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2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 Functions</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 Functions</a:t>
            </a:r>
            <a:endParaRPr/>
          </a:p>
        </p:txBody>
      </p:sp>
      <p:sp>
        <p:nvSpPr>
          <p:cNvPr id="1503" name="Google Shape;1503;p2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Kotlin memiliki standar library yang berisikan beberapa function yang bisa digunakan untuk mengeksekusi object dengan mudah memanfaatkan lambda expression</a:t>
            </a:r>
            <a:endParaRPr/>
          </a:p>
          <a:p>
            <a:pPr indent="-311150" lvl="0" marL="457200" rtl="0" algn="l">
              <a:spcBef>
                <a:spcPts val="0"/>
              </a:spcBef>
              <a:spcAft>
                <a:spcPts val="0"/>
              </a:spcAft>
              <a:buSzPts val="1300"/>
              <a:buChar char="●"/>
            </a:pPr>
            <a:r>
              <a:rPr lang="id"/>
              <a:t>Function-function tersebut adalah let, run, with, apply, dan also</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Let Function</a:t>
            </a:r>
            <a:endParaRPr/>
          </a:p>
        </p:txBody>
      </p:sp>
      <p:sp>
        <p:nvSpPr>
          <p:cNvPr id="1509" name="Google Shape;1509;p2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Let function bisa digunakan sebagai reference block agar kita bisa lebih mudah ketika ingin memanipulasi sebuah object</a:t>
            </a:r>
            <a:endParaRPr/>
          </a:p>
          <a:p>
            <a:pPr indent="-311150" lvl="0" marL="457200" rtl="0" algn="l">
              <a:spcBef>
                <a:spcPts val="0"/>
              </a:spcBef>
              <a:spcAft>
                <a:spcPts val="0"/>
              </a:spcAft>
              <a:buSzPts val="1300"/>
              <a:buChar char="●"/>
            </a:pPr>
            <a:r>
              <a:rPr lang="id"/>
              <a:t>Let function memiliki parameter object itu sendiri, sehingga kita bisa menggunakan kata kunci it untuk mendapatkan referensi terhadap object tersebut</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2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Let Function</a:t>
            </a:r>
            <a:endParaRPr/>
          </a:p>
        </p:txBody>
      </p:sp>
      <p:pic>
        <p:nvPicPr>
          <p:cNvPr id="1515" name="Google Shape;1515;p25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Run Function</a:t>
            </a:r>
            <a:endParaRPr/>
          </a:p>
        </p:txBody>
      </p:sp>
      <p:sp>
        <p:nvSpPr>
          <p:cNvPr id="1521" name="Google Shape;1521;p2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Run function mirip dengan let function</a:t>
            </a:r>
            <a:endParaRPr/>
          </a:p>
          <a:p>
            <a:pPr indent="-311150" lvl="0" marL="457200" rtl="0" algn="l">
              <a:spcBef>
                <a:spcPts val="0"/>
              </a:spcBef>
              <a:spcAft>
                <a:spcPts val="0"/>
              </a:spcAft>
              <a:buSzPts val="1300"/>
              <a:buChar char="●"/>
            </a:pPr>
            <a:r>
              <a:rPr lang="id"/>
              <a:t>Yang membedakan adalah, pada run function, tidak ada parameter pada lambda nya, sehingga kita tidak bisa mengakses reference object menggunakan kata kunci it. Namun kita masih bisa menggunakan kata kunci this</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2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Run Function</a:t>
            </a:r>
            <a:endParaRPr/>
          </a:p>
        </p:txBody>
      </p:sp>
      <p:pic>
        <p:nvPicPr>
          <p:cNvPr id="1527" name="Google Shape;1527;p26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Constructors</a:t>
            </a:r>
            <a:endParaRPr/>
          </a:p>
        </p:txBody>
      </p:sp>
      <p:pic>
        <p:nvPicPr>
          <p:cNvPr id="227" name="Google Shape;227;p3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2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Apply Function</a:t>
            </a:r>
            <a:endParaRPr/>
          </a:p>
        </p:txBody>
      </p:sp>
      <p:sp>
        <p:nvSpPr>
          <p:cNvPr id="1533" name="Google Shape;1533;p2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Apply function hampir sama dengan run function</a:t>
            </a:r>
            <a:endParaRPr/>
          </a:p>
          <a:p>
            <a:pPr indent="-311150" lvl="0" marL="457200" rtl="0" algn="l">
              <a:spcBef>
                <a:spcPts val="0"/>
              </a:spcBef>
              <a:spcAft>
                <a:spcPts val="0"/>
              </a:spcAft>
              <a:buSzPts val="1300"/>
              <a:buChar char="●"/>
            </a:pPr>
            <a:r>
              <a:rPr lang="id"/>
              <a:t>Yang membedakan adalah return value dari apply function ada reference object itu sendiri</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26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Apply Function</a:t>
            </a:r>
            <a:endParaRPr/>
          </a:p>
        </p:txBody>
      </p:sp>
      <p:pic>
        <p:nvPicPr>
          <p:cNvPr id="1539" name="Google Shape;1539;p26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2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Also Function</a:t>
            </a:r>
            <a:endParaRPr/>
          </a:p>
        </p:txBody>
      </p:sp>
      <p:sp>
        <p:nvSpPr>
          <p:cNvPr id="1545" name="Google Shape;1545;p2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Also function mirip dengan let function</a:t>
            </a:r>
            <a:endParaRPr/>
          </a:p>
          <a:p>
            <a:pPr indent="-311150" lvl="0" marL="457200" rtl="0" algn="l">
              <a:spcBef>
                <a:spcPts val="0"/>
              </a:spcBef>
              <a:spcAft>
                <a:spcPts val="0"/>
              </a:spcAft>
              <a:buSzPts val="1300"/>
              <a:buChar char="●"/>
            </a:pPr>
            <a:r>
              <a:rPr lang="id"/>
              <a:t>Yang membedakan adalah, pada also function, return value nya adalah reference ke object itu sendiri</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2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Also Function</a:t>
            </a:r>
            <a:endParaRPr/>
          </a:p>
        </p:txBody>
      </p:sp>
      <p:pic>
        <p:nvPicPr>
          <p:cNvPr id="1551" name="Google Shape;1551;p26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2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 Function</a:t>
            </a:r>
            <a:endParaRPr/>
          </a:p>
        </p:txBody>
      </p:sp>
      <p:sp>
        <p:nvSpPr>
          <p:cNvPr id="1557" name="Google Shape;1557;p2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With function mirip dengan run function, menggunakan reference this</a:t>
            </a:r>
            <a:endParaRPr/>
          </a:p>
          <a:p>
            <a:pPr indent="-311150" lvl="0" marL="457200" rtl="0" algn="l">
              <a:spcBef>
                <a:spcPts val="0"/>
              </a:spcBef>
              <a:spcAft>
                <a:spcPts val="0"/>
              </a:spcAft>
              <a:buSzPts val="1300"/>
              <a:buChar char="●"/>
            </a:pPr>
            <a:r>
              <a:rPr lang="id"/>
              <a:t>Yang membedakan adalah, with function bukanlah extension function, jadi tidak bisa digunakan langsung dari object-nya</a:t>
            </a:r>
            <a:endParaRPr/>
          </a:p>
          <a:p>
            <a:pPr indent="-311150" lvl="0" marL="457200" rtl="0" algn="l">
              <a:spcBef>
                <a:spcPts val="0"/>
              </a:spcBef>
              <a:spcAft>
                <a:spcPts val="0"/>
              </a:spcAft>
              <a:buSzPts val="1300"/>
              <a:buChar char="●"/>
            </a:pPr>
            <a:r>
              <a:rPr lang="id"/>
              <a:t>Kita harus memanggil with function secara manual</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2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With Function</a:t>
            </a:r>
            <a:endParaRPr/>
          </a:p>
        </p:txBody>
      </p:sp>
      <p:pic>
        <p:nvPicPr>
          <p:cNvPr id="1563" name="Google Shape;1563;p26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2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Kesimpulan</a:t>
            </a:r>
            <a:endParaRPr/>
          </a:p>
        </p:txBody>
      </p:sp>
      <p:pic>
        <p:nvPicPr>
          <p:cNvPr id="1569" name="Google Shape;1569;p268"/>
          <p:cNvPicPr preferRelativeResize="0"/>
          <p:nvPr/>
        </p:nvPicPr>
        <p:blipFill>
          <a:blip r:embed="rId3">
            <a:alphaModFix/>
          </a:blip>
          <a:stretch>
            <a:fillRect/>
          </a:stretch>
        </p:blipFill>
        <p:spPr>
          <a:xfrm>
            <a:off x="600038" y="1998375"/>
            <a:ext cx="7943930" cy="2984849"/>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26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t>
            </a:r>
            <a:r>
              <a:rPr lang="id"/>
              <a:t>olymorphism</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2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t>
            </a:r>
            <a:r>
              <a:rPr lang="id"/>
              <a:t>olymorphism</a:t>
            </a:r>
            <a:endParaRPr/>
          </a:p>
        </p:txBody>
      </p:sp>
      <p:sp>
        <p:nvSpPr>
          <p:cNvPr id="1580" name="Google Shape;1580;p2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Polymorphism berasal dari bahasa Yunani yang berarti banyak bentuk.</a:t>
            </a:r>
            <a:endParaRPr/>
          </a:p>
          <a:p>
            <a:pPr indent="-311150" lvl="0" marL="457200" rtl="0" algn="l">
              <a:spcBef>
                <a:spcPts val="0"/>
              </a:spcBef>
              <a:spcAft>
                <a:spcPts val="0"/>
              </a:spcAft>
              <a:buSzPts val="1300"/>
              <a:buChar char="●"/>
            </a:pPr>
            <a:r>
              <a:rPr lang="id"/>
              <a:t>Dalam OOP, Polymorphism adalah kemampuan sebuah object berubah bentuk menjadi bentuk lain</a:t>
            </a:r>
            <a:endParaRPr/>
          </a:p>
          <a:p>
            <a:pPr indent="-311150" lvl="0" marL="457200" rtl="0" algn="l">
              <a:spcBef>
                <a:spcPts val="0"/>
              </a:spcBef>
              <a:spcAft>
                <a:spcPts val="0"/>
              </a:spcAft>
              <a:buSzPts val="1300"/>
              <a:buChar char="●"/>
            </a:pPr>
            <a:r>
              <a:rPr lang="id"/>
              <a:t>Polymorphism erat hubungannya dengan Inheritance</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2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Program : Polymorphism</a:t>
            </a:r>
            <a:endParaRPr/>
          </a:p>
        </p:txBody>
      </p:sp>
      <p:pic>
        <p:nvPicPr>
          <p:cNvPr id="1586" name="Google Shape;1586;p271"/>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Initializer Block</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27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2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597" name="Google Shape;1597;p2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Kotlin Generic</a:t>
            </a:r>
            <a:endParaRPr/>
          </a:p>
          <a:p>
            <a:pPr indent="-311150" lvl="0" marL="457200" rtl="0" algn="l">
              <a:spcBef>
                <a:spcPts val="0"/>
              </a:spcBef>
              <a:spcAft>
                <a:spcPts val="0"/>
              </a:spcAft>
              <a:buSzPts val="1300"/>
              <a:buChar char="●"/>
            </a:pPr>
            <a:r>
              <a:rPr lang="id"/>
              <a:t>Kotlin Collection</a:t>
            </a:r>
            <a:endParaRPr/>
          </a:p>
          <a:p>
            <a:pPr indent="-311150" lvl="0" marL="457200" rtl="0" algn="l">
              <a:spcBef>
                <a:spcPts val="0"/>
              </a:spcBef>
              <a:spcAft>
                <a:spcPts val="0"/>
              </a:spcAft>
              <a:buSzPts val="1300"/>
              <a:buChar char="●"/>
            </a:pPr>
            <a:r>
              <a:rPr lang="id"/>
              <a:t>Kotlin Coroutine</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2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603" name="Google Shape;1603;p2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@khannedy</a:t>
            </a:r>
            <a:endParaRPr/>
          </a:p>
          <a:p>
            <a:pPr indent="-311150" lvl="0" marL="457200" rtl="0" algn="l">
              <a:spcBef>
                <a:spcPts val="0"/>
              </a:spcBef>
              <a:spcAft>
                <a:spcPts val="0"/>
              </a:spcAft>
              <a:buSzPts val="1300"/>
              <a:buChar char="●"/>
            </a:pPr>
            <a:r>
              <a:rPr lang="id"/>
              <a:t>Facebook : fb.com/khannedy</a:t>
            </a:r>
            <a:endParaRPr/>
          </a:p>
          <a:p>
            <a:pPr indent="-311150" lvl="0" marL="457200" rtl="0" algn="l">
              <a:spcBef>
                <a:spcPts val="0"/>
              </a:spcBef>
              <a:spcAft>
                <a:spcPts val="0"/>
              </a:spcAft>
              <a:buSzPts val="1300"/>
              <a:buChar char="●"/>
            </a:pPr>
            <a:r>
              <a:rPr lang="id"/>
              <a:t>Twitter : twitter.com/khannedy</a:t>
            </a:r>
            <a:endParaRPr/>
          </a:p>
          <a:p>
            <a:pPr indent="-311150" lvl="0" marL="457200" rtl="0" algn="l">
              <a:spcBef>
                <a:spcPts val="0"/>
              </a:spcBef>
              <a:spcAft>
                <a:spcPts val="0"/>
              </a:spcAft>
              <a:buSzPts val="1300"/>
              <a:buChar char="●"/>
            </a:pPr>
            <a:r>
              <a:rPr lang="id"/>
              <a:t>Instagram : instagram.com/programmerzamannow</a:t>
            </a:r>
            <a:endParaRPr/>
          </a:p>
          <a:p>
            <a:pPr indent="-311150" lvl="0" marL="457200" rtl="0" algn="l">
              <a:spcBef>
                <a:spcPts val="0"/>
              </a:spcBef>
              <a:spcAft>
                <a:spcPts val="0"/>
              </a:spcAft>
              <a:buSzPts val="1300"/>
              <a:buChar char="●"/>
            </a:pPr>
            <a:r>
              <a:rPr lang="id"/>
              <a:t>Youtube : youtube.com/c/ProgrammerZamanNow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27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Single Abstract Method</a:t>
            </a:r>
            <a:endParaRPr/>
          </a:p>
          <a:p>
            <a:pPr indent="0" lvl="0" marL="0" rtl="0" algn="l">
              <a:spcBef>
                <a:spcPts val="0"/>
              </a:spcBef>
              <a:spcAft>
                <a:spcPts val="0"/>
              </a:spcAft>
              <a:buNone/>
            </a:pPr>
            <a:r>
              <a:rPr lang="id"/>
              <a:t>(Kotlin 1.4)</a:t>
            </a:r>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2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Kotlin 1.4</a:t>
            </a:r>
            <a:endParaRPr/>
          </a:p>
        </p:txBody>
      </p:sp>
      <p:sp>
        <p:nvSpPr>
          <p:cNvPr id="1614" name="Google Shape;1614;p2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3"/>
              </a:rPr>
              <a:t>https://blog.jetbrains.com/kotlin/2020/03/kotlin-1-4-m1-released/</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4"/>
              </a:rPr>
              <a:t>https://blog.jetbrains.com/kotlin/2020/05/1-4-m2-standard-library/</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5"/>
              </a:rPr>
              <a:t>https://blog.jetbrains.com/kotlin/2020/06/kotlin-1-4-m2-released/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Initializer Block</a:t>
            </a:r>
            <a:endParaRPr/>
          </a:p>
        </p:txBody>
      </p:sp>
      <p:sp>
        <p:nvSpPr>
          <p:cNvPr id="238" name="Google Shape;238;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Initializer Block adalah blok kode yang akan dieksekusi ketika constructor dipanggil</a:t>
            </a:r>
            <a:endParaRPr/>
          </a:p>
          <a:p>
            <a:pPr indent="-311150" lvl="0" marL="457200" rtl="0" algn="l">
              <a:spcBef>
                <a:spcPts val="0"/>
              </a:spcBef>
              <a:spcAft>
                <a:spcPts val="0"/>
              </a:spcAft>
              <a:buSzPts val="1300"/>
              <a:buChar char="●"/>
            </a:pPr>
            <a:r>
              <a:rPr lang="id"/>
              <a:t>Kita bisa memasukkan kode program di dalam initializer block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Initializer Block</a:t>
            </a:r>
            <a:endParaRPr/>
          </a:p>
        </p:txBody>
      </p:sp>
      <p:pic>
        <p:nvPicPr>
          <p:cNvPr id="244" name="Google Shape;244;p4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Secondary Constructor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5"/>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00" name="Google Shape;100;p15"/>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Secondary Constructor</a:t>
            </a:r>
            <a:endParaRPr/>
          </a:p>
        </p:txBody>
      </p:sp>
      <p:sp>
        <p:nvSpPr>
          <p:cNvPr id="255" name="Google Shape;255;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Kotlin mendukung pembuatan constructor lebih dari satu</a:t>
            </a:r>
            <a:endParaRPr/>
          </a:p>
          <a:p>
            <a:pPr indent="-311150" lvl="0" marL="457200" rtl="0" algn="l">
              <a:spcBef>
                <a:spcPts val="0"/>
              </a:spcBef>
              <a:spcAft>
                <a:spcPts val="0"/>
              </a:spcAft>
              <a:buSzPts val="1300"/>
              <a:buChar char="●"/>
            </a:pPr>
            <a:r>
              <a:rPr lang="id"/>
              <a:t>Constructor yang utama yang terdapat di Class, disebut primary constructor, constructor tambahan yang bisa kita buat lagi adalah secondary constructor</a:t>
            </a:r>
            <a:endParaRPr/>
          </a:p>
          <a:p>
            <a:pPr indent="-311150" lvl="0" marL="457200" rtl="0" algn="l">
              <a:spcBef>
                <a:spcPts val="0"/>
              </a:spcBef>
              <a:spcAft>
                <a:spcPts val="0"/>
              </a:spcAft>
              <a:buSzPts val="1300"/>
              <a:buChar char="●"/>
            </a:pPr>
            <a:r>
              <a:rPr lang="id"/>
              <a:t>Saat membuat constructor, kita wajib memanggil </a:t>
            </a:r>
            <a:r>
              <a:rPr lang="id"/>
              <a:t>primary</a:t>
            </a:r>
            <a:r>
              <a:rPr lang="id"/>
              <a:t> constructor jika ada </a:t>
            </a:r>
            <a:r>
              <a:rPr lang="id"/>
              <a:t>primary</a:t>
            </a:r>
            <a:r>
              <a:rPr lang="id"/>
              <a:t> constructor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Secondary Constructor</a:t>
            </a:r>
            <a:endParaRPr/>
          </a:p>
        </p:txBody>
      </p:sp>
      <p:pic>
        <p:nvPicPr>
          <p:cNvPr id="261" name="Google Shape;261;p4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Secondary Constructor</a:t>
            </a:r>
            <a:endParaRPr/>
          </a:p>
        </p:txBody>
      </p:sp>
      <p:pic>
        <p:nvPicPr>
          <p:cNvPr id="267" name="Google Shape;267;p4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P</a:t>
            </a:r>
            <a:r>
              <a:rPr lang="id"/>
              <a:t>rimary</a:t>
            </a:r>
            <a:r>
              <a:rPr lang="id"/>
              <a:t> Constructor</a:t>
            </a:r>
            <a:endParaRPr/>
          </a:p>
        </p:txBody>
      </p:sp>
      <p:pic>
        <p:nvPicPr>
          <p:cNvPr id="273" name="Google Shape;273;p4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Properties di Constructor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Properties di Constructor</a:t>
            </a:r>
            <a:endParaRPr/>
          </a:p>
        </p:txBody>
      </p:sp>
      <p:sp>
        <p:nvSpPr>
          <p:cNvPr id="284" name="Google Shape;284;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Kotlin mendukung deklarasi properties langsung di primary constructor</a:t>
            </a:r>
            <a:endParaRPr/>
          </a:p>
          <a:p>
            <a:pPr indent="-311150" lvl="0" marL="457200" rtl="0" algn="l">
              <a:spcBef>
                <a:spcPts val="0"/>
              </a:spcBef>
              <a:spcAft>
                <a:spcPts val="0"/>
              </a:spcAft>
              <a:buSzPts val="1300"/>
              <a:buChar char="●"/>
            </a:pPr>
            <a:r>
              <a:rPr lang="id"/>
              <a:t>Ini sangat berguna untuk mempersingkat saat kita ingin membuat properties, dan mengisi datanya lewat constructor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Properties di Constructor</a:t>
            </a:r>
            <a:endParaRPr/>
          </a:p>
        </p:txBody>
      </p:sp>
      <p:pic>
        <p:nvPicPr>
          <p:cNvPr id="290" name="Google Shape;290;p4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301" name="Google Shape;301;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Parameters / Fields / Attributes, di dalam Class, kita juga bisa mendeklarasikan Function</a:t>
            </a:r>
            <a:endParaRPr/>
          </a:p>
          <a:p>
            <a:pPr indent="-311150" lvl="0" marL="457200" rtl="0" algn="l">
              <a:spcBef>
                <a:spcPts val="0"/>
              </a:spcBef>
              <a:spcAft>
                <a:spcPts val="0"/>
              </a:spcAft>
              <a:buSzPts val="1300"/>
              <a:buChar char="●"/>
            </a:pPr>
            <a:r>
              <a:rPr lang="id"/>
              <a:t>Function yang kita deklarasikan di dalam Class, secara otomatis menjadi behaviour si object yang dibuat dari class tersebut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Function</a:t>
            </a:r>
            <a:endParaRPr/>
          </a:p>
        </p:txBody>
      </p:sp>
      <p:pic>
        <p:nvPicPr>
          <p:cNvPr id="307" name="Google Shape;307;p5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Object Oriented Programming?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t>
            </a:r>
            <a:r>
              <a:rPr lang="id"/>
              <a:t>Overloading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Overloading</a:t>
            </a:r>
            <a:endParaRPr/>
          </a:p>
        </p:txBody>
      </p:sp>
      <p:sp>
        <p:nvSpPr>
          <p:cNvPr id="318" name="Google Shape;318;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Overloading adalah kemampuan membuat function dengan nama yang sama di dalam class</a:t>
            </a:r>
            <a:endParaRPr/>
          </a:p>
          <a:p>
            <a:pPr indent="-311150" lvl="0" marL="457200" rtl="0" algn="l">
              <a:spcBef>
                <a:spcPts val="0"/>
              </a:spcBef>
              <a:spcAft>
                <a:spcPts val="0"/>
              </a:spcAft>
              <a:buSzPts val="1300"/>
              <a:buChar char="●"/>
            </a:pPr>
            <a:r>
              <a:rPr lang="id"/>
              <a:t>Untuk membuat function dengan nama yang sama, kita wajib menggunakan parameter yang berbeda, bisa tipe parameter yang berbeda, atau jumlah parameter yang berbeda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Overloading</a:t>
            </a:r>
            <a:endParaRPr/>
          </a:p>
        </p:txBody>
      </p:sp>
      <p:pic>
        <p:nvPicPr>
          <p:cNvPr id="324" name="Google Shape;324;p5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This Keyword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This Keyword</a:t>
            </a:r>
            <a:endParaRPr/>
          </a:p>
        </p:txBody>
      </p:sp>
      <p:sp>
        <p:nvSpPr>
          <p:cNvPr id="335" name="Google Shape;335;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this adalah keyword yang bisa digunakan untuk mereferensikan object saat ini</a:t>
            </a:r>
            <a:endParaRPr/>
          </a:p>
          <a:p>
            <a:pPr indent="-311150" lvl="0" marL="457200" rtl="0" algn="l">
              <a:spcBef>
                <a:spcPts val="0"/>
              </a:spcBef>
              <a:spcAft>
                <a:spcPts val="0"/>
              </a:spcAft>
              <a:buSzPts val="1300"/>
              <a:buChar char="●"/>
            </a:pPr>
            <a:r>
              <a:rPr lang="id"/>
              <a:t>this hanya bisa digunakan di dalam class itu sendiri</a:t>
            </a:r>
            <a:endParaRPr/>
          </a:p>
          <a:p>
            <a:pPr indent="-311150" lvl="0" marL="457200" rtl="0" algn="l">
              <a:spcBef>
                <a:spcPts val="0"/>
              </a:spcBef>
              <a:spcAft>
                <a:spcPts val="0"/>
              </a:spcAft>
              <a:buSzPts val="1300"/>
              <a:buChar char="●"/>
            </a:pPr>
            <a:r>
              <a:rPr lang="id"/>
              <a:t>Biasanya, this digunakan untuk mengakses properties yang tertutup oleh parameter dengan nama yang sama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This</a:t>
            </a:r>
            <a:endParaRPr/>
          </a:p>
        </p:txBody>
      </p:sp>
      <p:pic>
        <p:nvPicPr>
          <p:cNvPr id="341" name="Google Shape;341;p5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This</a:t>
            </a:r>
            <a:endParaRPr/>
          </a:p>
        </p:txBody>
      </p:sp>
      <p:pic>
        <p:nvPicPr>
          <p:cNvPr id="347" name="Google Shape;347;p5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Inheritance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Inheritance</a:t>
            </a:r>
            <a:endParaRPr/>
          </a:p>
        </p:txBody>
      </p:sp>
      <p:sp>
        <p:nvSpPr>
          <p:cNvPr id="358" name="Google Shape;358;p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Inheritance atau pewarisan adalah kemampuan untuk menurunkan sebuah class ke class lain</a:t>
            </a:r>
            <a:endParaRPr/>
          </a:p>
          <a:p>
            <a:pPr indent="-311150" lvl="0" marL="457200" rtl="0" algn="l">
              <a:spcBef>
                <a:spcPts val="0"/>
              </a:spcBef>
              <a:spcAft>
                <a:spcPts val="0"/>
              </a:spcAft>
              <a:buSzPts val="1300"/>
              <a:buChar char="●"/>
            </a:pPr>
            <a:r>
              <a:rPr lang="id"/>
              <a:t>Dalam artian, kita bisa membuat class Parent dan class Child</a:t>
            </a:r>
            <a:endParaRPr/>
          </a:p>
          <a:p>
            <a:pPr indent="-311150" lvl="0" marL="457200" rtl="0" algn="l">
              <a:spcBef>
                <a:spcPts val="0"/>
              </a:spcBef>
              <a:spcAft>
                <a:spcPts val="0"/>
              </a:spcAft>
              <a:buSzPts val="1300"/>
              <a:buChar char="●"/>
            </a:pPr>
            <a:r>
              <a:rPr lang="id"/>
              <a:t>Di Kotlin, tiap class Child, hanya bisa punya satu class Parent, namun satu class Parent bisa punya banyak class Child</a:t>
            </a:r>
            <a:endParaRPr/>
          </a:p>
          <a:p>
            <a:pPr indent="-311150" lvl="0" marL="457200" rtl="0" algn="l">
              <a:spcBef>
                <a:spcPts val="0"/>
              </a:spcBef>
              <a:spcAft>
                <a:spcPts val="0"/>
              </a:spcAft>
              <a:buSzPts val="1300"/>
              <a:buChar char="●"/>
            </a:pPr>
            <a:r>
              <a:rPr lang="id"/>
              <a:t>Secara standar, di class yang dibuat di Kotlin adalah final (tidak bisa diwariskan), agar bisa diwariskan, kita harus menggunakan kata kunci open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Inheritance</a:t>
            </a:r>
            <a:endParaRPr/>
          </a:p>
        </p:txBody>
      </p:sp>
      <p:pic>
        <p:nvPicPr>
          <p:cNvPr id="364" name="Google Shape;364;p6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11" name="Google Shape;111;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Kotlin Dasar</a:t>
            </a:r>
            <a:endParaRPr/>
          </a:p>
          <a:p>
            <a:pPr indent="-311150" lvl="0" marL="457200" rtl="0" algn="l">
              <a:spcBef>
                <a:spcPts val="0"/>
              </a:spcBef>
              <a:spcAft>
                <a:spcPts val="0"/>
              </a:spcAft>
              <a:buSzPts val="1300"/>
              <a:buChar char="●"/>
            </a:pPr>
            <a:r>
              <a:rPr lang="id" u="sng">
                <a:solidFill>
                  <a:schemeClr val="hlink"/>
                </a:solidFill>
                <a:hlinkClick r:id="rId3"/>
              </a:rPr>
              <a:t>https://www.udemy.com/course/pemrograman-kotlin-pemula-sampai-mahir/?referralCode=98BE2E779EB8A0BEC230</a:t>
            </a:r>
            <a:r>
              <a:rPr lang="id"/>
              <a:t>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Behavior Parent</a:t>
            </a:r>
            <a:endParaRPr/>
          </a:p>
        </p:txBody>
      </p:sp>
      <p:pic>
        <p:nvPicPr>
          <p:cNvPr id="370" name="Google Shape;370;p6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Overriding</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Overriding</a:t>
            </a:r>
            <a:endParaRPr/>
          </a:p>
        </p:txBody>
      </p:sp>
      <p:sp>
        <p:nvSpPr>
          <p:cNvPr id="381" name="Google Shape;381;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Overriding adalah kemampuan membuat ulang function yang sudah ada di class Parent</a:t>
            </a:r>
            <a:endParaRPr/>
          </a:p>
          <a:p>
            <a:pPr indent="-311150" lvl="0" marL="457200" rtl="0" algn="l">
              <a:spcBef>
                <a:spcPts val="0"/>
              </a:spcBef>
              <a:spcAft>
                <a:spcPts val="0"/>
              </a:spcAft>
              <a:buSzPts val="1300"/>
              <a:buChar char="●"/>
            </a:pPr>
            <a:r>
              <a:rPr lang="id"/>
              <a:t>Secara standar, function di class adalah final, tidak bisa dibuat ulang di class Child</a:t>
            </a:r>
            <a:endParaRPr/>
          </a:p>
          <a:p>
            <a:pPr indent="-311150" lvl="0" marL="457200" rtl="0" algn="l">
              <a:spcBef>
                <a:spcPts val="0"/>
              </a:spcBef>
              <a:spcAft>
                <a:spcPts val="0"/>
              </a:spcAft>
              <a:buSzPts val="1300"/>
              <a:buChar char="●"/>
            </a:pPr>
            <a:r>
              <a:rPr lang="id"/>
              <a:t>Agar function bisa dibuat ulang di class Child, kita harus menggunakan kata kunci open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Overriding</a:t>
            </a:r>
            <a:endParaRPr/>
          </a:p>
        </p:txBody>
      </p:sp>
      <p:pic>
        <p:nvPicPr>
          <p:cNvPr id="387" name="Google Shape;387;p6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 Override Function</a:t>
            </a:r>
            <a:endParaRPr/>
          </a:p>
        </p:txBody>
      </p:sp>
      <p:sp>
        <p:nvSpPr>
          <p:cNvPr id="393" name="Google Shape;393;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ulang function di class Child, secara standar, function tersebut bersifat open, yang artinya bisa dibuat ulang di class Child dibawahnya lagi</a:t>
            </a:r>
            <a:endParaRPr/>
          </a:p>
          <a:p>
            <a:pPr indent="-311150" lvl="0" marL="457200" rtl="0" algn="l">
              <a:spcBef>
                <a:spcPts val="0"/>
              </a:spcBef>
              <a:spcAft>
                <a:spcPts val="0"/>
              </a:spcAft>
              <a:buSzPts val="1300"/>
              <a:buChar char="●"/>
            </a:pPr>
            <a:r>
              <a:rPr lang="id"/>
              <a:t>Jika ingin membuat override function tidak bisa dibuat ulang oleh class Child dibawahnya lagi, kita harus menggunakan kata kunci final</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Final Override Function</a:t>
            </a:r>
            <a:endParaRPr/>
          </a:p>
        </p:txBody>
      </p:sp>
      <p:pic>
        <p:nvPicPr>
          <p:cNvPr id="399" name="Google Shape;399;p6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Properties</a:t>
            </a:r>
            <a:r>
              <a:rPr lang="id"/>
              <a:t> Overriding</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Properties Overriding</a:t>
            </a:r>
            <a:endParaRPr/>
          </a:p>
        </p:txBody>
      </p:sp>
      <p:sp>
        <p:nvSpPr>
          <p:cNvPr id="410" name="Google Shape;410;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membuat ulang function di class Child, di Kotlin juga kita bisa membuat ulang properties</a:t>
            </a:r>
            <a:endParaRPr/>
          </a:p>
          <a:p>
            <a:pPr indent="-311150" lvl="0" marL="457200" rtl="0" algn="l">
              <a:spcBef>
                <a:spcPts val="0"/>
              </a:spcBef>
              <a:spcAft>
                <a:spcPts val="0"/>
              </a:spcAft>
              <a:buSzPts val="1300"/>
              <a:buChar char="●"/>
            </a:pPr>
            <a:r>
              <a:rPr lang="id"/>
              <a:t>Secara standar, properties di class bersifat final, tidak bisa di buat ulang di class Child nya, agar bisa dibuat ulang, kita harus menggunakan kata kunci open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7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Properties Overriding</a:t>
            </a:r>
            <a:endParaRPr/>
          </a:p>
        </p:txBody>
      </p:sp>
      <p:pic>
        <p:nvPicPr>
          <p:cNvPr id="416" name="Google Shape;416;p70"/>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7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Keyword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Object Oriented Programming?</a:t>
            </a:r>
            <a:endParaRPr/>
          </a:p>
        </p:txBody>
      </p:sp>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Oriented Programming adalah sudut pandang bahasa pemrograman yang berkonsep “objek”</a:t>
            </a:r>
            <a:endParaRPr/>
          </a:p>
          <a:p>
            <a:pPr indent="-311150" lvl="0" marL="457200" rtl="0" algn="l">
              <a:spcBef>
                <a:spcPts val="0"/>
              </a:spcBef>
              <a:spcAft>
                <a:spcPts val="0"/>
              </a:spcAft>
              <a:buSzPts val="1300"/>
              <a:buChar char="●"/>
            </a:pPr>
            <a:r>
              <a:rPr lang="id"/>
              <a:t>Ada banyak sudut pandang bahasa pemrograman, namun OOP adalah yang sangat populer saat ini.</a:t>
            </a:r>
            <a:endParaRPr/>
          </a:p>
          <a:p>
            <a:pPr indent="-311150" lvl="0" marL="457200" rtl="0" algn="l">
              <a:spcBef>
                <a:spcPts val="0"/>
              </a:spcBef>
              <a:spcAft>
                <a:spcPts val="0"/>
              </a:spcAft>
              <a:buSzPts val="1300"/>
              <a:buChar char="●"/>
            </a:pPr>
            <a:r>
              <a:rPr lang="id"/>
              <a:t>Ada beberapa istilah yang perlu dimengerti dalam OOP, yaitu: Object dan Class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Keyword</a:t>
            </a:r>
            <a:endParaRPr/>
          </a:p>
        </p:txBody>
      </p:sp>
      <p:sp>
        <p:nvSpPr>
          <p:cNvPr id="427" name="Google Shape;427;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mengakses function atau properties milik class Parent yang sudah dibuat ulang oleh class Child</a:t>
            </a:r>
            <a:endParaRPr/>
          </a:p>
          <a:p>
            <a:pPr indent="-311150" lvl="0" marL="457200" rtl="0" algn="l">
              <a:spcBef>
                <a:spcPts val="0"/>
              </a:spcBef>
              <a:spcAft>
                <a:spcPts val="0"/>
              </a:spcAft>
              <a:buSzPts val="1300"/>
              <a:buChar char="●"/>
            </a:pPr>
            <a:r>
              <a:rPr lang="id"/>
              <a:t>Untuk mengakses function  atau properties milik class Parent, kita bisa menggunakan kata kunci super</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Super Properties</a:t>
            </a:r>
            <a:endParaRPr/>
          </a:p>
        </p:txBody>
      </p:sp>
      <p:pic>
        <p:nvPicPr>
          <p:cNvPr id="433" name="Google Shape;433;p7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Super Function</a:t>
            </a:r>
            <a:endParaRPr/>
          </a:p>
        </p:txBody>
      </p:sp>
      <p:pic>
        <p:nvPicPr>
          <p:cNvPr id="439" name="Google Shape;439;p74"/>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Constructors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Constructor</a:t>
            </a:r>
            <a:endParaRPr/>
          </a:p>
        </p:txBody>
      </p:sp>
      <p:sp>
        <p:nvSpPr>
          <p:cNvPr id="450" name="Google Shape;450;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super tidak hanya bisa digunakan untuk mengakses function atau properties di class Parent</a:t>
            </a:r>
            <a:endParaRPr/>
          </a:p>
          <a:p>
            <a:pPr indent="-311150" lvl="0" marL="457200" rtl="0" algn="l">
              <a:spcBef>
                <a:spcPts val="0"/>
              </a:spcBef>
              <a:spcAft>
                <a:spcPts val="0"/>
              </a:spcAft>
              <a:buSzPts val="1300"/>
              <a:buChar char="●"/>
            </a:pPr>
            <a:r>
              <a:rPr lang="id"/>
              <a:t>Kata kunci super juga bisa digunakan untuk mengakses constructor class Parent</a:t>
            </a:r>
            <a:endParaRPr/>
          </a:p>
          <a:p>
            <a:pPr indent="-311150" lvl="0" marL="457200" rtl="0" algn="l">
              <a:spcBef>
                <a:spcPts val="0"/>
              </a:spcBef>
              <a:spcAft>
                <a:spcPts val="0"/>
              </a:spcAft>
              <a:buSzPts val="1300"/>
              <a:buChar char="●"/>
            </a:pPr>
            <a:r>
              <a:rPr lang="id"/>
              <a:t>Mengakses constructor class Parent hanya bisa dilakukan di dalam constructor class Child</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Parent Constructor</a:t>
            </a:r>
            <a:endParaRPr/>
          </a:p>
        </p:txBody>
      </p:sp>
      <p:pic>
        <p:nvPicPr>
          <p:cNvPr id="456" name="Google Shape;456;p7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Super Constructor</a:t>
            </a:r>
            <a:endParaRPr/>
          </a:p>
        </p:txBody>
      </p:sp>
      <p:pic>
        <p:nvPicPr>
          <p:cNvPr id="462" name="Google Shape;462;p7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Any Class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Any Class</a:t>
            </a:r>
            <a:endParaRPr/>
          </a:p>
        </p:txBody>
      </p:sp>
      <p:sp>
        <p:nvSpPr>
          <p:cNvPr id="473" name="Google Shape;473;p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Kotlin, semua class yang kita buat tanpa class Parent, sebenarnya secara otomatis dia akan menjadi class child dari class Any</a:t>
            </a:r>
            <a:endParaRPr/>
          </a:p>
          <a:p>
            <a:pPr indent="-311150" lvl="0" marL="457200" rtl="0" algn="l">
              <a:spcBef>
                <a:spcPts val="0"/>
              </a:spcBef>
              <a:spcAft>
                <a:spcPts val="0"/>
              </a:spcAft>
              <a:buSzPts val="1300"/>
              <a:buChar char="●"/>
            </a:pPr>
            <a:r>
              <a:rPr lang="id"/>
              <a:t>Any adalah superclass untuk semua class yang kita buat di Kotlin</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Struktur </a:t>
            </a:r>
            <a:r>
              <a:rPr lang="id"/>
              <a:t>Any Class</a:t>
            </a:r>
            <a:endParaRPr/>
          </a:p>
        </p:txBody>
      </p:sp>
      <p:pic>
        <p:nvPicPr>
          <p:cNvPr id="479" name="Google Shape;479;p81"/>
          <p:cNvPicPr preferRelativeResize="0"/>
          <p:nvPr/>
        </p:nvPicPr>
        <p:blipFill>
          <a:blip r:embed="rId3">
            <a:alphaModFix/>
          </a:blip>
          <a:stretch>
            <a:fillRect/>
          </a:stretch>
        </p:blipFill>
        <p:spPr>
          <a:xfrm>
            <a:off x="1605438" y="2006250"/>
            <a:ext cx="5936719"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Object?</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adalah data yang berisi properties (fields atau attributes) dan functions (methods atau behavior)</a:t>
            </a:r>
            <a:endParaRPr/>
          </a:p>
          <a:p>
            <a:pPr indent="-311150" lvl="0" marL="457200" rtl="0" algn="l">
              <a:spcBef>
                <a:spcPts val="0"/>
              </a:spcBef>
              <a:spcAft>
                <a:spcPts val="0"/>
              </a:spcAft>
              <a:buSzPts val="1300"/>
              <a:buChar char="●"/>
            </a:pPr>
            <a:r>
              <a:rPr lang="id"/>
              <a:t>Semua data di Kotlin adalah object, dari mulai Number, Boolean, Character, String dan yang lainnya</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Any Class</a:t>
            </a:r>
            <a:endParaRPr/>
          </a:p>
        </p:txBody>
      </p:sp>
      <p:pic>
        <p:nvPicPr>
          <p:cNvPr id="485" name="Google Shape;485;p8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 Check &amp; Casts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 Check &amp; Casts</a:t>
            </a:r>
            <a:endParaRPr/>
          </a:p>
        </p:txBody>
      </p:sp>
      <p:sp>
        <p:nvSpPr>
          <p:cNvPr id="496" name="Google Shape;496;p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Object Oriented Programming, kita akan bertemu dengan banyak sekali tipe data (class) dan pewarisan (inheritance)</a:t>
            </a:r>
            <a:endParaRPr/>
          </a:p>
          <a:p>
            <a:pPr indent="-311150" lvl="0" marL="457200" rtl="0" algn="l">
              <a:spcBef>
                <a:spcPts val="0"/>
              </a:spcBef>
              <a:spcAft>
                <a:spcPts val="0"/>
              </a:spcAft>
              <a:buSzPts val="1300"/>
              <a:buChar char="●"/>
            </a:pPr>
            <a:r>
              <a:rPr lang="id"/>
              <a:t>Kadang kita butuh melakukan pengecekan tipe data, atau bahkan melakukan konversi data</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Print Function</a:t>
            </a:r>
            <a:endParaRPr/>
          </a:p>
        </p:txBody>
      </p:sp>
      <p:pic>
        <p:nvPicPr>
          <p:cNvPr id="502" name="Google Shape;502;p8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 dan !is Operator</a:t>
            </a:r>
            <a:endParaRPr/>
          </a:p>
        </p:txBody>
      </p:sp>
      <p:sp>
        <p:nvSpPr>
          <p:cNvPr id="508" name="Google Shape;508;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is digunakan untuk melakukan pengecekan apakah sebuah data merupakan tipe data tertentu</a:t>
            </a:r>
            <a:endParaRPr/>
          </a:p>
          <a:p>
            <a:pPr indent="-311150" lvl="0" marL="457200" rtl="0" algn="l">
              <a:spcBef>
                <a:spcPts val="0"/>
              </a:spcBef>
              <a:spcAft>
                <a:spcPts val="0"/>
              </a:spcAft>
              <a:buSzPts val="1300"/>
              <a:buChar char="●"/>
            </a:pPr>
            <a:r>
              <a:rPr lang="id"/>
              <a:t>!is digunakan untuk melakukan pengecekan apakah sebuah data </a:t>
            </a:r>
            <a:r>
              <a:rPr b="1" lang="id"/>
              <a:t>bukan</a:t>
            </a:r>
            <a:r>
              <a:rPr lang="id"/>
              <a:t> merupakan tipe data tertentu</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Pengecekan</a:t>
            </a:r>
            <a:endParaRPr/>
          </a:p>
        </p:txBody>
      </p:sp>
      <p:pic>
        <p:nvPicPr>
          <p:cNvPr id="514" name="Google Shape;514;p87"/>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Smart Casts</a:t>
            </a:r>
            <a:endParaRPr/>
          </a:p>
        </p:txBody>
      </p:sp>
      <p:sp>
        <p:nvSpPr>
          <p:cNvPr id="520" name="Google Shape;520;p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Kotlin memiliki mekanisme konversi data secara otomatis setelah kita melakukan pengecekan menggunakan is</a:t>
            </a:r>
            <a:endParaRPr/>
          </a:p>
          <a:p>
            <a:pPr indent="-311150" lvl="0" marL="457200" rtl="0" algn="l">
              <a:spcBef>
                <a:spcPts val="0"/>
              </a:spcBef>
              <a:spcAft>
                <a:spcPts val="0"/>
              </a:spcAft>
              <a:buSzPts val="1300"/>
              <a:buChar char="●"/>
            </a:pPr>
            <a:r>
              <a:rPr lang="id"/>
              <a:t>Setelah kita melakukan pengecekan menggunakan is, maka secara otomatis tipe data yang kita cek akan berubah menjadi tipe data yang kita check</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Casts</a:t>
            </a:r>
            <a:endParaRPr/>
          </a:p>
        </p:txBody>
      </p:sp>
      <p:pic>
        <p:nvPicPr>
          <p:cNvPr id="526" name="Google Shape;526;p8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Casts di When Expression</a:t>
            </a:r>
            <a:endParaRPr/>
          </a:p>
        </p:txBody>
      </p:sp>
      <p:sp>
        <p:nvSpPr>
          <p:cNvPr id="532" name="Google Shape;532;p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If untuk melakukan pengecekan tipe data dan konversi tipe data</a:t>
            </a:r>
            <a:endParaRPr/>
          </a:p>
          <a:p>
            <a:pPr indent="-311150" lvl="0" marL="457200" rtl="0" algn="l">
              <a:spcBef>
                <a:spcPts val="0"/>
              </a:spcBef>
              <a:spcAft>
                <a:spcPts val="0"/>
              </a:spcAft>
              <a:buSzPts val="1300"/>
              <a:buChar char="●"/>
            </a:pPr>
            <a:r>
              <a:rPr lang="id"/>
              <a:t>Kita juga bisa menggunakan when expression</a:t>
            </a:r>
            <a:endParaRPr/>
          </a:p>
          <a:p>
            <a:pPr indent="-311150" lvl="0" marL="457200" rtl="0" algn="l">
              <a:spcBef>
                <a:spcPts val="0"/>
              </a:spcBef>
              <a:spcAft>
                <a:spcPts val="0"/>
              </a:spcAft>
              <a:buSzPts val="1300"/>
              <a:buChar char="●"/>
            </a:pPr>
            <a:r>
              <a:rPr lang="id"/>
              <a:t>Penggunaan when expression akan lebih sederhana dibanding if expression dalam melakukan pengecekan dan konversi tipe data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Casts di When Expression</a:t>
            </a:r>
            <a:endParaRPr/>
          </a:p>
        </p:txBody>
      </p:sp>
      <p:pic>
        <p:nvPicPr>
          <p:cNvPr id="538" name="Google Shape;538;p9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Class?</a:t>
            </a:r>
            <a:endParaRPr/>
          </a:p>
        </p:txBody>
      </p:sp>
      <p:sp>
        <p:nvSpPr>
          <p:cNvPr id="129" name="Google Shape;129;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Class adalah blueprint, prototype atau cetakan untuk membuat Object</a:t>
            </a:r>
            <a:endParaRPr/>
          </a:p>
          <a:p>
            <a:pPr indent="-311150" lvl="0" marL="457200" rtl="0" algn="l">
              <a:spcBef>
                <a:spcPts val="0"/>
              </a:spcBef>
              <a:spcAft>
                <a:spcPts val="0"/>
              </a:spcAft>
              <a:buSzPts val="1300"/>
              <a:buChar char="●"/>
            </a:pPr>
            <a:r>
              <a:rPr lang="id"/>
              <a:t>Class berisikan deklarasi semua properties dan functions yang dimiliki oleh Object</a:t>
            </a:r>
            <a:endParaRPr/>
          </a:p>
          <a:p>
            <a:pPr indent="-311150" lvl="0" marL="457200" rtl="0" algn="l">
              <a:spcBef>
                <a:spcPts val="0"/>
              </a:spcBef>
              <a:spcAft>
                <a:spcPts val="0"/>
              </a:spcAft>
              <a:buSzPts val="1300"/>
              <a:buChar char="●"/>
            </a:pPr>
            <a:r>
              <a:rPr lang="id"/>
              <a:t>Setiap Object selalu dibuat dari Class</a:t>
            </a:r>
            <a:endParaRPr/>
          </a:p>
          <a:p>
            <a:pPr indent="-311150" lvl="0" marL="457200" rtl="0" algn="l">
              <a:spcBef>
                <a:spcPts val="0"/>
              </a:spcBef>
              <a:spcAft>
                <a:spcPts val="0"/>
              </a:spcAft>
              <a:buSzPts val="1300"/>
              <a:buChar char="●"/>
            </a:pPr>
            <a:r>
              <a:rPr lang="id"/>
              <a:t>Dan sebuah Class bisa membuat Object tanpa batas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Unsafe Casts</a:t>
            </a:r>
            <a:endParaRPr/>
          </a:p>
        </p:txBody>
      </p:sp>
      <p:sp>
        <p:nvSpPr>
          <p:cNvPr id="544" name="Google Shape;544;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Kotlin juga mendukung konversi tipe data secara paksa menggunakan kata kunci as</a:t>
            </a:r>
            <a:endParaRPr/>
          </a:p>
          <a:p>
            <a:pPr indent="-311150" lvl="0" marL="457200" rtl="0" algn="l">
              <a:spcBef>
                <a:spcPts val="0"/>
              </a:spcBef>
              <a:spcAft>
                <a:spcPts val="0"/>
              </a:spcAft>
              <a:buSzPts val="1300"/>
              <a:buChar char="●"/>
            </a:pPr>
            <a:r>
              <a:rPr lang="id"/>
              <a:t>Namun konversi menggunakan as sangat tidak aman jika ternyata tipe datanya tidak sesuai</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Unsafe Casts</a:t>
            </a:r>
            <a:endParaRPr/>
          </a:p>
        </p:txBody>
      </p:sp>
      <p:pic>
        <p:nvPicPr>
          <p:cNvPr id="550" name="Google Shape;550;p93"/>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Safe Nullable Casts</a:t>
            </a:r>
            <a:endParaRPr/>
          </a:p>
        </p:txBody>
      </p:sp>
      <p:sp>
        <p:nvSpPr>
          <p:cNvPr id="556" name="Google Shape;556;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Penggunaan as sangat tidak aman, namun kadang bisa menjadikannya aman, dengan menggunakan kata kunci as?</a:t>
            </a:r>
            <a:endParaRPr/>
          </a:p>
          <a:p>
            <a:pPr indent="-311150" lvl="0" marL="457200" rtl="0" algn="l">
              <a:spcBef>
                <a:spcPts val="0"/>
              </a:spcBef>
              <a:spcAft>
                <a:spcPts val="0"/>
              </a:spcAft>
              <a:buSzPts val="1300"/>
              <a:buChar char="●"/>
            </a:pPr>
            <a:r>
              <a:rPr lang="id"/>
              <a:t>Dengan menggunakan kata kunci as? secara otomatis jika gagal melakukan konversi, akan diubah menjadi null</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Safe Nullable Casts</a:t>
            </a:r>
            <a:endParaRPr/>
          </a:p>
        </p:txBody>
      </p:sp>
      <p:pic>
        <p:nvPicPr>
          <p:cNvPr id="562" name="Google Shape;562;p9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ToString Function</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toString Function</a:t>
            </a:r>
            <a:endParaRPr/>
          </a:p>
        </p:txBody>
      </p:sp>
      <p:sp>
        <p:nvSpPr>
          <p:cNvPr id="573" name="Google Shape;573;p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toString() adalah function yang digunakan untuk memberitahu representasi String dari object</a:t>
            </a:r>
            <a:endParaRPr/>
          </a:p>
          <a:p>
            <a:pPr indent="-311150" lvl="0" marL="457200" rtl="0" algn="l">
              <a:spcBef>
                <a:spcPts val="0"/>
              </a:spcBef>
              <a:spcAft>
                <a:spcPts val="0"/>
              </a:spcAft>
              <a:buSzPts val="1300"/>
              <a:buChar char="●"/>
            </a:pPr>
            <a:r>
              <a:rPr lang="id"/>
              <a:t>Saat kita melakukan println object, sebenarnya function toString() akan dipanggil</a:t>
            </a:r>
            <a:endParaRPr/>
          </a:p>
          <a:p>
            <a:pPr indent="-311150" lvl="0" marL="457200" rtl="0" algn="l">
              <a:spcBef>
                <a:spcPts val="0"/>
              </a:spcBef>
              <a:spcAft>
                <a:spcPts val="0"/>
              </a:spcAft>
              <a:buSzPts val="1300"/>
              <a:buChar char="●"/>
            </a:pPr>
            <a:r>
              <a:rPr lang="id"/>
              <a:t>Standarnya, function toString() akan mengembalikan referensi kode unik dari object</a:t>
            </a:r>
            <a:endParaRPr/>
          </a:p>
          <a:p>
            <a:pPr indent="-311150" lvl="0" marL="457200" rtl="0" algn="l">
              <a:spcBef>
                <a:spcPts val="0"/>
              </a:spcBef>
              <a:spcAft>
                <a:spcPts val="0"/>
              </a:spcAft>
              <a:buSzPts val="1300"/>
              <a:buChar char="●"/>
            </a:pPr>
            <a:r>
              <a:rPr lang="id"/>
              <a:t>Kita bisa meng-override function toString() jika ingin mengubah representasi dari String pada object kita</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toString</a:t>
            </a:r>
            <a:endParaRPr/>
          </a:p>
        </p:txBody>
      </p:sp>
      <p:pic>
        <p:nvPicPr>
          <p:cNvPr id="579" name="Google Shape;579;p98"/>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Equals</a:t>
            </a:r>
            <a:r>
              <a:rPr lang="id"/>
              <a:t> Function</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Equals Function</a:t>
            </a:r>
            <a:endParaRPr/>
          </a:p>
        </p:txBody>
      </p:sp>
      <p:sp>
        <p:nvSpPr>
          <p:cNvPr id="590" name="Google Shape;590;p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Kotlin, semua objek bisa dibandingkan menggunakan operasi == atau !=</a:t>
            </a:r>
            <a:endParaRPr/>
          </a:p>
          <a:p>
            <a:pPr indent="-311150" lvl="0" marL="457200" rtl="0" algn="l">
              <a:spcBef>
                <a:spcPts val="0"/>
              </a:spcBef>
              <a:spcAft>
                <a:spcPts val="0"/>
              </a:spcAft>
              <a:buSzPts val="1300"/>
              <a:buChar char="●"/>
            </a:pPr>
            <a:r>
              <a:rPr lang="id"/>
              <a:t>Saat kita membandingkan objek menggunakan operasi == atau !=, sebenarnya Kotlin akan menggunakan function equals milik class Any</a:t>
            </a:r>
            <a:endParaRPr/>
          </a:p>
          <a:p>
            <a:pPr indent="-311150" lvl="0" marL="457200" rtl="0" algn="l">
              <a:spcBef>
                <a:spcPts val="0"/>
              </a:spcBef>
              <a:spcAft>
                <a:spcPts val="0"/>
              </a:spcAft>
              <a:buSzPts val="1300"/>
              <a:buChar char="●"/>
            </a:pPr>
            <a:r>
              <a:rPr lang="id"/>
              <a:t>Untuk mengubah cara membandingkannya, kita bisa meng-override function equals milik class Any</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Equals</a:t>
            </a:r>
            <a:endParaRPr/>
          </a:p>
        </p:txBody>
      </p:sp>
      <p:pic>
        <p:nvPicPr>
          <p:cNvPr id="596" name="Google Shape;596;p101"/>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dan Object : Person</a:t>
            </a:r>
            <a:endParaRPr/>
          </a:p>
        </p:txBody>
      </p:sp>
      <p:pic>
        <p:nvPicPr>
          <p:cNvPr id="135" name="Google Shape;135;p21"/>
          <p:cNvPicPr preferRelativeResize="0"/>
          <p:nvPr/>
        </p:nvPicPr>
        <p:blipFill>
          <a:blip r:embed="rId3">
            <a:alphaModFix/>
          </a:blip>
          <a:stretch>
            <a:fillRect/>
          </a:stretch>
        </p:blipFill>
        <p:spPr>
          <a:xfrm>
            <a:off x="2481263" y="2006250"/>
            <a:ext cx="4181475" cy="23145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Equals</a:t>
            </a:r>
            <a:endParaRPr/>
          </a:p>
        </p:txBody>
      </p:sp>
      <p:pic>
        <p:nvPicPr>
          <p:cNvPr id="602" name="Google Shape;602;p102"/>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HashCode</a:t>
            </a:r>
            <a:r>
              <a:rPr lang="id"/>
              <a:t> Function</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HashCode Function</a:t>
            </a:r>
            <a:endParaRPr/>
          </a:p>
        </p:txBody>
      </p:sp>
      <p:sp>
        <p:nvSpPr>
          <p:cNvPr id="613" name="Google Shape;613;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hashCode adalah function yang digunakan sebagai representasi angka unit untuk objek yang kita buat</a:t>
            </a:r>
            <a:endParaRPr/>
          </a:p>
          <a:p>
            <a:pPr indent="-311150" lvl="0" marL="457200" rtl="0" algn="l">
              <a:spcBef>
                <a:spcPts val="0"/>
              </a:spcBef>
              <a:spcAft>
                <a:spcPts val="0"/>
              </a:spcAft>
              <a:buSzPts val="1300"/>
              <a:buChar char="●"/>
            </a:pPr>
            <a:r>
              <a:rPr lang="id"/>
              <a:t>Function hashCode sangat berguna saat kita ingin mengkonversi objek kita menjadi angka</a:t>
            </a:r>
            <a:endParaRPr/>
          </a:p>
          <a:p>
            <a:pPr indent="-311150" lvl="0" marL="457200" rtl="0" algn="l">
              <a:spcBef>
                <a:spcPts val="0"/>
              </a:spcBef>
              <a:spcAft>
                <a:spcPts val="0"/>
              </a:spcAft>
              <a:buSzPts val="1300"/>
              <a:buChar char="●"/>
            </a:pPr>
            <a:r>
              <a:rPr lang="id"/>
              <a:t>Salah satu penggunaan hashCode yang banyak dilakukan adalah di struktur data, misal untuk memastikan tidak ada data duplicate, agar lebih mudah, di cek nilai hashCode nya, jika hashCode sama, maka dianggap objectnya sama</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Tanda hashCode</a:t>
            </a:r>
            <a:endParaRPr/>
          </a:p>
        </p:txBody>
      </p:sp>
      <p:pic>
        <p:nvPicPr>
          <p:cNvPr id="619" name="Google Shape;619;p105"/>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hashCode</a:t>
            </a:r>
            <a:endParaRPr/>
          </a:p>
        </p:txBody>
      </p:sp>
      <p:pic>
        <p:nvPicPr>
          <p:cNvPr id="625" name="Google Shape;625;p106"/>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Class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Class</a:t>
            </a:r>
            <a:endParaRPr/>
          </a:p>
        </p:txBody>
      </p:sp>
      <p:sp>
        <p:nvSpPr>
          <p:cNvPr id="636" name="Google Shape;636;p1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class, kita bisa menjadikan sebuah class sebagai abstract</a:t>
            </a:r>
            <a:endParaRPr/>
          </a:p>
          <a:p>
            <a:pPr indent="-311150" lvl="0" marL="457200" rtl="0" algn="l">
              <a:spcBef>
                <a:spcPts val="0"/>
              </a:spcBef>
              <a:spcAft>
                <a:spcPts val="0"/>
              </a:spcAft>
              <a:buSzPts val="1300"/>
              <a:buChar char="●"/>
            </a:pPr>
            <a:r>
              <a:rPr lang="id"/>
              <a:t>Abstract class artinya, class tersebut tidak bisa dibuat sebagai object, hanya bisa diturunkan</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10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Abstract Class</a:t>
            </a:r>
            <a:endParaRPr/>
          </a:p>
        </p:txBody>
      </p:sp>
      <p:pic>
        <p:nvPicPr>
          <p:cNvPr id="642" name="Google Shape;642;p109"/>
          <p:cNvPicPr preferRelativeResize="0"/>
          <p:nvPr/>
        </p:nvPicPr>
        <p:blipFill>
          <a:blip r:embed="rId3">
            <a:alphaModFix/>
          </a:blip>
          <a:stretch>
            <a:fillRect/>
          </a:stretch>
        </p:blipFill>
        <p:spPr>
          <a:xfrm>
            <a:off x="152400" y="2006250"/>
            <a:ext cx="8839202" cy="294640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1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a:t>
            </a:r>
            <a:r>
              <a:rPr lang="id"/>
              <a:t> Properties &amp; Function</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Properties &amp; Function</a:t>
            </a:r>
            <a:endParaRPr/>
          </a:p>
        </p:txBody>
      </p:sp>
      <p:sp>
        <p:nvSpPr>
          <p:cNvPr id="653" name="Google Shape;653;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class yang abstract, kita bisa membuat properties abstract dan function abstract di dalam class tersebut</a:t>
            </a:r>
            <a:endParaRPr/>
          </a:p>
          <a:p>
            <a:pPr indent="-311150" lvl="0" marL="457200" rtl="0" algn="l">
              <a:spcBef>
                <a:spcPts val="0"/>
              </a:spcBef>
              <a:spcAft>
                <a:spcPts val="0"/>
              </a:spcAft>
              <a:buSzPts val="1300"/>
              <a:buChar char="●"/>
            </a:pPr>
            <a:r>
              <a:rPr lang="id"/>
              <a:t>Properties dan function yang bersifat abstract, artinya wajib dibuat ulang di class Child nya</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